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8" r:id="rId3"/>
    <p:sldId id="256" r:id="rId4"/>
    <p:sldId id="258" r:id="rId5"/>
    <p:sldId id="259" r:id="rId6"/>
    <p:sldId id="269" r:id="rId7"/>
    <p:sldId id="27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0943"/>
    <p:restoredTop sz="91692"/>
  </p:normalViewPr>
  <p:slideViewPr>
    <p:cSldViewPr snapToGrid="0" snapToObjects="1">
      <p:cViewPr varScale="1">
        <p:scale>
          <a:sx n="47" d="100"/>
          <a:sy n="47" d="100"/>
        </p:scale>
        <p:origin x="24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811F5-AE73-6C40-BEA3-391AB5141161}" type="datetimeFigureOut">
              <a:rPr lang="en-US" smtClean="0"/>
              <a:t>11/8/23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B8F4A-2A79-8E49-9487-FB061ED373F8}" type="slidenum">
              <a:rPr lang="en-US" smtClean="0"/>
              <a:t>‹#›</a:t>
            </a:fld>
            <a:endParaRPr lang="en-US"/>
          </a:p>
        </p:txBody>
      </p:sp>
    </p:spTree>
    <p:extLst>
      <p:ext uri="{BB962C8B-B14F-4D97-AF65-F5344CB8AC3E}">
        <p14:creationId xmlns:p14="http://schemas.microsoft.com/office/powerpoint/2010/main" val="539059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EB8F4A-2A79-8E49-9487-FB061ED373F8}" type="slidenum">
              <a:rPr lang="en-US" smtClean="0"/>
              <a:t>2</a:t>
            </a:fld>
            <a:endParaRPr lang="en-US"/>
          </a:p>
        </p:txBody>
      </p:sp>
    </p:spTree>
    <p:extLst>
      <p:ext uri="{BB962C8B-B14F-4D97-AF65-F5344CB8AC3E}">
        <p14:creationId xmlns:p14="http://schemas.microsoft.com/office/powerpoint/2010/main" val="187936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9B7EA1-F00F-E147-A40F-3A48C85F298B}"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193849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9B7EA1-F00F-E147-A40F-3A48C85F298B}"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85196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9B7EA1-F00F-E147-A40F-3A48C85F298B}"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49929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9B7EA1-F00F-E147-A40F-3A48C85F298B}"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27204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9B7EA1-F00F-E147-A40F-3A48C85F298B}" type="datetimeFigureOut">
              <a:rPr lang="en-US" smtClean="0"/>
              <a:t>11/8/23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120598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9B7EA1-F00F-E147-A40F-3A48C85F298B}"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357291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9B7EA1-F00F-E147-A40F-3A48C85F298B}" type="datetimeFigureOut">
              <a:rPr lang="en-US" smtClean="0"/>
              <a:t>11/8/23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94510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9B7EA1-F00F-E147-A40F-3A48C85F298B}" type="datetimeFigureOut">
              <a:rPr lang="en-US" smtClean="0"/>
              <a:t>11/8/23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404388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B7EA1-F00F-E147-A40F-3A48C85F298B}" type="datetimeFigureOut">
              <a:rPr lang="en-US" smtClean="0"/>
              <a:t>11/8/23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74745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B7EA1-F00F-E147-A40F-3A48C85F298B}"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182371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B7EA1-F00F-E147-A40F-3A48C85F298B}" type="datetimeFigureOut">
              <a:rPr lang="en-US" smtClean="0"/>
              <a:t>11/8/23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1993FB-2D9A-8B43-8291-F983B57FC789}" type="slidenum">
              <a:rPr lang="en-US" smtClean="0"/>
              <a:t>‹#›</a:t>
            </a:fld>
            <a:endParaRPr lang="en-US"/>
          </a:p>
        </p:txBody>
      </p:sp>
    </p:spTree>
    <p:extLst>
      <p:ext uri="{BB962C8B-B14F-4D97-AF65-F5344CB8AC3E}">
        <p14:creationId xmlns:p14="http://schemas.microsoft.com/office/powerpoint/2010/main" val="93865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B7EA1-F00F-E147-A40F-3A48C85F298B}" type="datetimeFigureOut">
              <a:rPr lang="en-US" smtClean="0"/>
              <a:t>11/8/23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993FB-2D9A-8B43-8291-F983B57FC789}" type="slidenum">
              <a:rPr lang="en-US" smtClean="0"/>
              <a:t>‹#›</a:t>
            </a:fld>
            <a:endParaRPr lang="en-US"/>
          </a:p>
        </p:txBody>
      </p:sp>
    </p:spTree>
    <p:extLst>
      <p:ext uri="{BB962C8B-B14F-4D97-AF65-F5344CB8AC3E}">
        <p14:creationId xmlns:p14="http://schemas.microsoft.com/office/powerpoint/2010/main" val="71951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sz="5300"/>
              <a:t>Warm Up</a:t>
            </a:r>
            <a:br>
              <a:rPr lang="en-US" dirty="0"/>
            </a:br>
            <a:endParaRPr lang="en-US" dirty="0"/>
          </a:p>
        </p:txBody>
      </p:sp>
      <p:sp>
        <p:nvSpPr>
          <p:cNvPr id="3" name="Content Placeholder 2"/>
          <p:cNvSpPr>
            <a:spLocks noGrp="1"/>
          </p:cNvSpPr>
          <p:nvPr>
            <p:ph idx="1"/>
          </p:nvPr>
        </p:nvSpPr>
        <p:spPr>
          <a:xfrm>
            <a:off x="457200" y="1903956"/>
            <a:ext cx="8229600" cy="4222207"/>
          </a:xfrm>
        </p:spPr>
        <p:txBody>
          <a:bodyPr/>
          <a:lstStyle/>
          <a:p>
            <a:r>
              <a:rPr lang="en-US" dirty="0"/>
              <a:t>What does patriotism mean to you?  Do you think it’s important for people to be patriotic?  Why or why not?</a:t>
            </a:r>
          </a:p>
          <a:p>
            <a:r>
              <a:rPr lang="en-US" dirty="0"/>
              <a:t>Is it patriotic or anti-American to criticize the US government?  Explain.</a:t>
            </a:r>
          </a:p>
        </p:txBody>
      </p:sp>
    </p:spTree>
    <p:extLst>
      <p:ext uri="{BB962C8B-B14F-4D97-AF65-F5344CB8AC3E}">
        <p14:creationId xmlns:p14="http://schemas.microsoft.com/office/powerpoint/2010/main" val="515565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Up</a:t>
            </a:r>
          </a:p>
        </p:txBody>
      </p:sp>
      <p:sp>
        <p:nvSpPr>
          <p:cNvPr id="3" name="Content Placeholder 2"/>
          <p:cNvSpPr>
            <a:spLocks noGrp="1"/>
          </p:cNvSpPr>
          <p:nvPr>
            <p:ph idx="1"/>
          </p:nvPr>
        </p:nvSpPr>
        <p:spPr/>
        <p:txBody>
          <a:bodyPr/>
          <a:lstStyle/>
          <a:p>
            <a:r>
              <a:rPr lang="en-US" dirty="0"/>
              <a:t>Do you think Debs and Schenk were anti-American?  Why or why not?</a:t>
            </a:r>
          </a:p>
        </p:txBody>
      </p:sp>
    </p:spTree>
    <p:extLst>
      <p:ext uri="{BB962C8B-B14F-4D97-AF65-F5344CB8AC3E}">
        <p14:creationId xmlns:p14="http://schemas.microsoft.com/office/powerpoint/2010/main" val="4731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5990"/>
            <a:ext cx="8229600" cy="5650174"/>
          </a:xfrm>
        </p:spPr>
        <p:txBody>
          <a:bodyPr>
            <a:normAutofit/>
          </a:bodyPr>
          <a:lstStyle/>
          <a:p>
            <a:pPr marL="0" indent="0">
              <a:buNone/>
            </a:pPr>
            <a:r>
              <a:rPr lang="en-US" dirty="0"/>
              <a:t>To counter opposition to the war, the US government passed the Espionage and Sedition Acts, which limited the rights of Americans.</a:t>
            </a:r>
          </a:p>
          <a:p>
            <a:pPr marL="0" indent="0">
              <a:buNone/>
            </a:pPr>
            <a:endParaRPr lang="en-US" dirty="0"/>
          </a:p>
          <a:p>
            <a:r>
              <a:rPr lang="en-US" dirty="0"/>
              <a:t>Now, read Document C &amp; answer guiding questions.</a:t>
            </a:r>
          </a:p>
          <a:p>
            <a:pPr lvl="1"/>
            <a:r>
              <a:rPr lang="en-US" dirty="0"/>
              <a:t>The purpose for your reading is to consider whether or not Debs and Schenk were guilty of breaking the law</a:t>
            </a:r>
          </a:p>
        </p:txBody>
      </p:sp>
    </p:spTree>
    <p:extLst>
      <p:ext uri="{BB962C8B-B14F-4D97-AF65-F5344CB8AC3E}">
        <p14:creationId xmlns:p14="http://schemas.microsoft.com/office/powerpoint/2010/main" val="228274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a:t>
            </a:r>
          </a:p>
        </p:txBody>
      </p:sp>
      <p:sp>
        <p:nvSpPr>
          <p:cNvPr id="3" name="Content Placeholder 2"/>
          <p:cNvSpPr>
            <a:spLocks noGrp="1"/>
          </p:cNvSpPr>
          <p:nvPr>
            <p:ph idx="1"/>
          </p:nvPr>
        </p:nvSpPr>
        <p:spPr/>
        <p:txBody>
          <a:bodyPr/>
          <a:lstStyle/>
          <a:p>
            <a:r>
              <a:rPr lang="en-US" dirty="0"/>
              <a:t>Both Debs and </a:t>
            </a:r>
            <a:r>
              <a:rPr lang="en-US" dirty="0" err="1"/>
              <a:t>Schenck</a:t>
            </a:r>
            <a:r>
              <a:rPr lang="en-US" dirty="0"/>
              <a:t> were arrested for breaking the law, found guilty, and sentenced to jail</a:t>
            </a:r>
          </a:p>
          <a:p>
            <a:r>
              <a:rPr lang="en-US" dirty="0"/>
              <a:t>Debs served 32 months in prison until President Harding released him in 1921; </a:t>
            </a:r>
            <a:r>
              <a:rPr lang="en-US" dirty="0" err="1"/>
              <a:t>Schenck</a:t>
            </a:r>
            <a:r>
              <a:rPr lang="en-US" dirty="0"/>
              <a:t> spent 6 months in prison</a:t>
            </a:r>
          </a:p>
        </p:txBody>
      </p:sp>
    </p:spTree>
    <p:extLst>
      <p:ext uri="{BB962C8B-B14F-4D97-AF65-F5344CB8AC3E}">
        <p14:creationId xmlns:p14="http://schemas.microsoft.com/office/powerpoint/2010/main" val="320591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Document D</a:t>
            </a:r>
          </a:p>
        </p:txBody>
      </p:sp>
      <p:sp>
        <p:nvSpPr>
          <p:cNvPr id="3" name="Content Placeholder 2"/>
          <p:cNvSpPr>
            <a:spLocks noGrp="1"/>
          </p:cNvSpPr>
          <p:nvPr>
            <p:ph idx="1"/>
          </p:nvPr>
        </p:nvSpPr>
        <p:spPr/>
        <p:txBody>
          <a:bodyPr/>
          <a:lstStyle/>
          <a:p>
            <a:r>
              <a:rPr lang="en-US" dirty="0"/>
              <a:t>What does the ruling say?</a:t>
            </a:r>
          </a:p>
          <a:p>
            <a:pPr marL="0" indent="0">
              <a:buNone/>
            </a:pPr>
            <a:endParaRPr lang="en-US" dirty="0"/>
          </a:p>
          <a:p>
            <a:r>
              <a:rPr lang="en-US" dirty="0"/>
              <a:t>Do you agree with the ruling?</a:t>
            </a:r>
          </a:p>
          <a:p>
            <a:endParaRPr lang="en-US" dirty="0"/>
          </a:p>
          <a:p>
            <a:pPr lvl="1"/>
            <a:r>
              <a:rPr lang="en-US" dirty="0"/>
              <a:t>Consider this ruling within its historical context when answering the question</a:t>
            </a:r>
          </a:p>
        </p:txBody>
      </p:sp>
    </p:spTree>
    <p:extLst>
      <p:ext uri="{BB962C8B-B14F-4D97-AF65-F5344CB8AC3E}">
        <p14:creationId xmlns:p14="http://schemas.microsoft.com/office/powerpoint/2010/main" val="243007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a:t>
            </a:r>
          </a:p>
        </p:txBody>
      </p:sp>
      <p:sp>
        <p:nvSpPr>
          <p:cNvPr id="3" name="Content Placeholder 2"/>
          <p:cNvSpPr>
            <a:spLocks noGrp="1"/>
          </p:cNvSpPr>
          <p:nvPr>
            <p:ph idx="1"/>
          </p:nvPr>
        </p:nvSpPr>
        <p:spPr/>
        <p:txBody>
          <a:bodyPr>
            <a:normAutofit fontScale="92500" lnSpcReduction="10000"/>
          </a:bodyPr>
          <a:lstStyle/>
          <a:p>
            <a:r>
              <a:rPr lang="en-US" dirty="0"/>
              <a:t>Were critics of WW1 anti-American?  Include evidence drawn from </a:t>
            </a:r>
            <a:r>
              <a:rPr lang="en-US" b="1" u="sng" dirty="0"/>
              <a:t>at least three </a:t>
            </a:r>
            <a:r>
              <a:rPr lang="en-US" dirty="0"/>
              <a:t>of these documents</a:t>
            </a:r>
          </a:p>
          <a:p>
            <a:endParaRPr lang="en-US" dirty="0"/>
          </a:p>
          <a:p>
            <a:r>
              <a:rPr lang="en-US" dirty="0"/>
              <a:t>Remember:</a:t>
            </a:r>
          </a:p>
          <a:p>
            <a:pPr lvl="1"/>
            <a:r>
              <a:rPr lang="en-US" dirty="0"/>
              <a:t>Cite documents</a:t>
            </a:r>
          </a:p>
          <a:p>
            <a:pPr lvl="1"/>
            <a:r>
              <a:rPr lang="en-US" dirty="0"/>
              <a:t>QUOTE INTEGRATION!!</a:t>
            </a:r>
          </a:p>
          <a:p>
            <a:pPr lvl="1"/>
            <a:r>
              <a:rPr lang="en-US" dirty="0"/>
              <a:t>Don’t say “I”</a:t>
            </a:r>
          </a:p>
          <a:p>
            <a:pPr lvl="2"/>
            <a:r>
              <a:rPr lang="en-US" dirty="0"/>
              <a:t>State as fact!</a:t>
            </a:r>
          </a:p>
          <a:p>
            <a:pPr lvl="1"/>
            <a:r>
              <a:rPr lang="en-US" dirty="0"/>
              <a:t>PROOFREAD!!</a:t>
            </a:r>
          </a:p>
        </p:txBody>
      </p:sp>
    </p:spTree>
    <p:extLst>
      <p:ext uri="{BB962C8B-B14F-4D97-AF65-F5344CB8AC3E}">
        <p14:creationId xmlns:p14="http://schemas.microsoft.com/office/powerpoint/2010/main" val="151858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a:xfrm>
            <a:off x="457200" y="1435100"/>
            <a:ext cx="6489700" cy="4691063"/>
          </a:xfrm>
        </p:spPr>
        <p:txBody>
          <a:bodyPr/>
          <a:lstStyle/>
          <a:p>
            <a:r>
              <a:rPr lang="en-US" dirty="0"/>
              <a:t>https://</a:t>
            </a:r>
            <a:r>
              <a:rPr lang="en-US" dirty="0" err="1"/>
              <a:t>www.youtube.com</a:t>
            </a:r>
            <a:r>
              <a:rPr lang="en-US" dirty="0"/>
              <a:t>/</a:t>
            </a:r>
            <a:r>
              <a:rPr lang="en-US" dirty="0" err="1"/>
              <a:t>watch?v</a:t>
            </a:r>
            <a:r>
              <a:rPr lang="en-US" dirty="0"/>
              <a:t>=</a:t>
            </a:r>
            <a:r>
              <a:rPr lang="en-US" dirty="0" err="1"/>
              <a:t>uwwmPcpoWPQ&amp;t</a:t>
            </a:r>
            <a:r>
              <a:rPr lang="en-US" dirty="0"/>
              <a:t>=176s</a:t>
            </a:r>
          </a:p>
        </p:txBody>
      </p:sp>
      <p:sp>
        <p:nvSpPr>
          <p:cNvPr id="2" name="Content Placeholder 1"/>
          <p:cNvSpPr>
            <a:spLocks noGrp="1"/>
          </p:cNvSpPr>
          <p:nvPr>
            <p:ph idx="1"/>
          </p:nvPr>
        </p:nvSpPr>
        <p:spPr/>
        <p:txBody>
          <a:bodyPr/>
          <a:lstStyle/>
          <a:p>
            <a:r>
              <a:rPr lang="en-US" dirty="0"/>
              <a:t>Show Video!</a:t>
            </a:r>
          </a:p>
        </p:txBody>
      </p:sp>
    </p:spTree>
    <p:extLst>
      <p:ext uri="{BB962C8B-B14F-4D97-AF65-F5344CB8AC3E}">
        <p14:creationId xmlns:p14="http://schemas.microsoft.com/office/powerpoint/2010/main" val="211810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Sedition in World War I:</a:t>
            </a:r>
          </a:p>
        </p:txBody>
      </p:sp>
      <p:sp>
        <p:nvSpPr>
          <p:cNvPr id="3" name="Subtitle 2"/>
          <p:cNvSpPr>
            <a:spLocks noGrp="1"/>
          </p:cNvSpPr>
          <p:nvPr>
            <p:ph type="subTitle" idx="1"/>
          </p:nvPr>
        </p:nvSpPr>
        <p:spPr/>
        <p:txBody>
          <a:bodyPr/>
          <a:lstStyle/>
          <a:p>
            <a:r>
              <a:rPr lang="en-US" dirty="0"/>
              <a:t>Were critics of the First World War anti-American?</a:t>
            </a:r>
          </a:p>
        </p:txBody>
      </p:sp>
    </p:spTree>
    <p:extLst>
      <p:ext uri="{BB962C8B-B14F-4D97-AF65-F5344CB8AC3E}">
        <p14:creationId xmlns:p14="http://schemas.microsoft.com/office/powerpoint/2010/main" val="300771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Discussion:</a:t>
            </a:r>
          </a:p>
        </p:txBody>
      </p:sp>
      <p:sp>
        <p:nvSpPr>
          <p:cNvPr id="3" name="Content Placeholder 2"/>
          <p:cNvSpPr>
            <a:spLocks noGrp="1"/>
          </p:cNvSpPr>
          <p:nvPr>
            <p:ph idx="1"/>
          </p:nvPr>
        </p:nvSpPr>
        <p:spPr/>
        <p:txBody>
          <a:bodyPr/>
          <a:lstStyle/>
          <a:p>
            <a:r>
              <a:rPr lang="en-US" dirty="0"/>
              <a:t>What did President Wilson do to promote patriotism and restrict dissent during World War I?</a:t>
            </a:r>
          </a:p>
          <a:p>
            <a:endParaRPr lang="en-US" dirty="0"/>
          </a:p>
        </p:txBody>
      </p:sp>
    </p:spTree>
    <p:extLst>
      <p:ext uri="{BB962C8B-B14F-4D97-AF65-F5344CB8AC3E}">
        <p14:creationId xmlns:p14="http://schemas.microsoft.com/office/powerpoint/2010/main" val="83928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Discussion:</a:t>
            </a:r>
          </a:p>
        </p:txBody>
      </p:sp>
      <p:sp>
        <p:nvSpPr>
          <p:cNvPr id="3" name="Content Placeholder 2"/>
          <p:cNvSpPr>
            <a:spLocks noGrp="1"/>
          </p:cNvSpPr>
          <p:nvPr>
            <p:ph idx="1"/>
          </p:nvPr>
        </p:nvSpPr>
        <p:spPr/>
        <p:txBody>
          <a:bodyPr/>
          <a:lstStyle/>
          <a:p>
            <a:r>
              <a:rPr lang="en-US" dirty="0"/>
              <a:t>Do you think these were necessary decisions?</a:t>
            </a:r>
          </a:p>
        </p:txBody>
      </p:sp>
      <p:sp>
        <p:nvSpPr>
          <p:cNvPr id="5" name="TextBox 4">
            <a:extLst>
              <a:ext uri="{FF2B5EF4-FFF2-40B4-BE49-F238E27FC236}">
                <a16:creationId xmlns:a16="http://schemas.microsoft.com/office/drawing/2014/main" id="{AFD2BFEF-B033-C141-AEA2-787646A9215C}"/>
              </a:ext>
            </a:extLst>
          </p:cNvPr>
          <p:cNvSpPr txBox="1"/>
          <p:nvPr/>
        </p:nvSpPr>
        <p:spPr>
          <a:xfrm>
            <a:off x="2286000" y="3247465"/>
            <a:ext cx="457200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410008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EFA08B-551F-FA44-8D3E-D341020C6F4C}"/>
              </a:ext>
            </a:extLst>
          </p:cNvPr>
          <p:cNvSpPr>
            <a:spLocks noGrp="1"/>
          </p:cNvSpPr>
          <p:nvPr>
            <p:ph idx="1"/>
          </p:nvPr>
        </p:nvSpPr>
        <p:spPr>
          <a:xfrm>
            <a:off x="263047" y="388306"/>
            <a:ext cx="5298509" cy="6162805"/>
          </a:xfrm>
        </p:spPr>
        <p:txBody>
          <a:bodyPr>
            <a:normAutofit fontScale="25000" lnSpcReduction="20000"/>
          </a:bodyPr>
          <a:lstStyle/>
          <a:p>
            <a:pPr marL="0" indent="0">
              <a:buNone/>
            </a:pPr>
            <a:r>
              <a:rPr lang="en-US" sz="11200" dirty="0"/>
              <a:t>Public opinion on WWI was divided in the U.S. Some Americans, notably socialists, Christian pacifists, anarchists, women’s groups, unionists, and intellectuals, opposed the war. Some of these pacifists believed war was immoral, while “radicals” believed the government was entering war not to “make the world safe for democracy,” as Wilson claimed, but rather to serve the interest of capitalists. Other Americans strongly supported U.S. entry into the war in light of the Zimmerman telegram and the sinking of the Lusitania.</a:t>
            </a:r>
          </a:p>
          <a:p>
            <a:pPr marL="0" indent="0">
              <a:buNone/>
            </a:pPr>
            <a:br>
              <a:rPr lang="en-US" dirty="0"/>
            </a:br>
            <a:endParaRPr lang="en-US" dirty="0"/>
          </a:p>
        </p:txBody>
      </p:sp>
      <p:sp>
        <p:nvSpPr>
          <p:cNvPr id="5" name="TextBox 4">
            <a:extLst>
              <a:ext uri="{FF2B5EF4-FFF2-40B4-BE49-F238E27FC236}">
                <a16:creationId xmlns:a16="http://schemas.microsoft.com/office/drawing/2014/main" id="{EE27804F-6EAC-544D-80E9-9D3EEA8D1EEE}"/>
              </a:ext>
            </a:extLst>
          </p:cNvPr>
          <p:cNvSpPr txBox="1"/>
          <p:nvPr/>
        </p:nvSpPr>
        <p:spPr>
          <a:xfrm>
            <a:off x="2286000" y="3247465"/>
            <a:ext cx="4572000" cy="369332"/>
          </a:xfrm>
          <a:prstGeom prst="rect">
            <a:avLst/>
          </a:prstGeom>
          <a:noFill/>
        </p:spPr>
        <p:txBody>
          <a:bodyPr wrap="square">
            <a:spAutoFit/>
          </a:bodyPr>
          <a:lstStyle/>
          <a:p>
            <a:r>
              <a:rPr lang="en-US" b="0" dirty="0">
                <a:effectLst/>
              </a:rPr>
              <a:t> </a:t>
            </a:r>
            <a:endParaRPr lang="en-US" dirty="0"/>
          </a:p>
        </p:txBody>
      </p:sp>
      <p:sp>
        <p:nvSpPr>
          <p:cNvPr id="7" name="TextBox 6">
            <a:extLst>
              <a:ext uri="{FF2B5EF4-FFF2-40B4-BE49-F238E27FC236}">
                <a16:creationId xmlns:a16="http://schemas.microsoft.com/office/drawing/2014/main" id="{6E5CB842-4AD8-8F4E-8E6A-14283EC07927}"/>
              </a:ext>
            </a:extLst>
          </p:cNvPr>
          <p:cNvSpPr txBox="1"/>
          <p:nvPr/>
        </p:nvSpPr>
        <p:spPr>
          <a:xfrm>
            <a:off x="2286000" y="3247465"/>
            <a:ext cx="4572000" cy="369332"/>
          </a:xfrm>
          <a:prstGeom prst="rect">
            <a:avLst/>
          </a:prstGeom>
          <a:noFill/>
        </p:spPr>
        <p:txBody>
          <a:bodyPr wrap="square">
            <a:spAutoFit/>
          </a:bodyPr>
          <a:lstStyle/>
          <a:p>
            <a:r>
              <a:rPr lang="en-US" b="0" dirty="0">
                <a:effectLst/>
              </a:rPr>
              <a:t> </a:t>
            </a:r>
            <a:endParaRPr lang="en-US" dirty="0"/>
          </a:p>
        </p:txBody>
      </p:sp>
      <p:pic>
        <p:nvPicPr>
          <p:cNvPr id="1026" name="Picture 2">
            <a:extLst>
              <a:ext uri="{FF2B5EF4-FFF2-40B4-BE49-F238E27FC236}">
                <a16:creationId xmlns:a16="http://schemas.microsoft.com/office/drawing/2014/main" id="{DA94C690-A056-0C4B-9867-35735D1B5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3102" y="653355"/>
            <a:ext cx="2654300" cy="19939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1CE9A00-4CE7-2349-908B-826C96C92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3883" y="3571528"/>
            <a:ext cx="3207070" cy="151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44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392FF7-2E75-BA46-BACF-2E20F5F1EC97}"/>
              </a:ext>
            </a:extLst>
          </p:cNvPr>
          <p:cNvSpPr>
            <a:spLocks noGrp="1"/>
          </p:cNvSpPr>
          <p:nvPr>
            <p:ph idx="1"/>
          </p:nvPr>
        </p:nvSpPr>
        <p:spPr>
          <a:xfrm>
            <a:off x="413359" y="175365"/>
            <a:ext cx="8492646" cy="3253636"/>
          </a:xfrm>
        </p:spPr>
        <p:txBody>
          <a:bodyPr>
            <a:noAutofit/>
          </a:bodyPr>
          <a:lstStyle/>
          <a:p>
            <a:pPr marL="0" indent="0">
              <a:buNone/>
            </a:pPr>
            <a:r>
              <a:rPr lang="en-US" sz="2000" dirty="0"/>
              <a:t>In 1916 President Wilson won re-election running on the slogan “He Kept Us Out of War.” After the revelation of the Zimmerman telegram and Germany beginning a program of unrestricted submarine warfare that threatened U.S. commercial shipping, Congress declared war in April 1917. That same month Wilson established the Committee on Public Information, a propaganda agency that galvanized public support for U.S. war aims. The president pushed through Congress the Espionage Act of 1917 and the Sedition Act of 1918, which suppressed anti-British, pro-German, and anti-war opinions. Over 1,500 people were prosecuted and over 1,000 convicted under these laws, many for small acts of dissent. His administration saw the arrest and deportation of many foreign-born, antiwar radicals and drew closer to pro-war unions.</a:t>
            </a:r>
          </a:p>
        </p:txBody>
      </p:sp>
      <p:pic>
        <p:nvPicPr>
          <p:cNvPr id="2050" name="Picture 2">
            <a:extLst>
              <a:ext uri="{FF2B5EF4-FFF2-40B4-BE49-F238E27FC236}">
                <a16:creationId xmlns:a16="http://schemas.microsoft.com/office/drawing/2014/main" id="{FC254848-8FE0-7641-91A9-1A4B56FE71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667" y="3960326"/>
            <a:ext cx="3369501" cy="253458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74824068-7FA5-264A-BBD8-25EF351D8F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8494" y="3960326"/>
            <a:ext cx="2654300" cy="199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12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a:t>
            </a:r>
          </a:p>
        </p:txBody>
      </p:sp>
      <p:sp>
        <p:nvSpPr>
          <p:cNvPr id="3" name="Content Placeholder 2"/>
          <p:cNvSpPr>
            <a:spLocks noGrp="1"/>
          </p:cNvSpPr>
          <p:nvPr>
            <p:ph idx="1"/>
          </p:nvPr>
        </p:nvSpPr>
        <p:spPr/>
        <p:txBody>
          <a:bodyPr>
            <a:normAutofit fontScale="92500" lnSpcReduction="20000"/>
          </a:bodyPr>
          <a:lstStyle/>
          <a:p>
            <a:r>
              <a:rPr lang="en-US" dirty="0"/>
              <a:t>Answer # 1 - 3 on the graphic organizer on page 3</a:t>
            </a:r>
          </a:p>
          <a:p>
            <a:endParaRPr lang="en-US" dirty="0"/>
          </a:p>
          <a:p>
            <a:r>
              <a:rPr lang="en-US" dirty="0"/>
              <a:t>Then</a:t>
            </a:r>
            <a:r>
              <a:rPr lang="mr-IN" dirty="0"/>
              <a:t>…</a:t>
            </a:r>
            <a:r>
              <a:rPr lang="en-US" dirty="0"/>
              <a:t>read Document A &amp; B</a:t>
            </a:r>
          </a:p>
          <a:p>
            <a:endParaRPr lang="en-US" dirty="0"/>
          </a:p>
          <a:p>
            <a:pPr lvl="1"/>
            <a:r>
              <a:rPr lang="en-US" dirty="0"/>
              <a:t>Make sure to annotate each document as you’re reading!</a:t>
            </a:r>
          </a:p>
          <a:p>
            <a:pPr lvl="1"/>
            <a:endParaRPr lang="en-US" dirty="0"/>
          </a:p>
          <a:p>
            <a:r>
              <a:rPr lang="en-US" dirty="0"/>
              <a:t>After reading each document, write down the two most important things you read in each document</a:t>
            </a:r>
          </a:p>
          <a:p>
            <a:pPr lvl="1"/>
            <a:endParaRPr lang="en-US" dirty="0"/>
          </a:p>
          <a:p>
            <a:pPr marL="457200" lvl="1" indent="0">
              <a:buNone/>
            </a:pPr>
            <a:endParaRPr lang="en-US" dirty="0"/>
          </a:p>
        </p:txBody>
      </p:sp>
    </p:spTree>
    <p:extLst>
      <p:ext uri="{BB962C8B-B14F-4D97-AF65-F5344CB8AC3E}">
        <p14:creationId xmlns:p14="http://schemas.microsoft.com/office/powerpoint/2010/main" val="289976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a:t>
            </a:r>
          </a:p>
        </p:txBody>
      </p:sp>
      <p:sp>
        <p:nvSpPr>
          <p:cNvPr id="3" name="Content Placeholder 2"/>
          <p:cNvSpPr>
            <a:spLocks noGrp="1"/>
          </p:cNvSpPr>
          <p:nvPr>
            <p:ph idx="1"/>
          </p:nvPr>
        </p:nvSpPr>
        <p:spPr/>
        <p:txBody>
          <a:bodyPr/>
          <a:lstStyle/>
          <a:p>
            <a:r>
              <a:rPr lang="en-US" dirty="0"/>
              <a:t>Fill out Graphic Organizer </a:t>
            </a:r>
          </a:p>
          <a:p>
            <a:endParaRPr lang="en-US" dirty="0"/>
          </a:p>
          <a:p>
            <a:pPr lvl="1"/>
            <a:r>
              <a:rPr lang="en-US" dirty="0"/>
              <a:t>Can work with partner…if you’d like</a:t>
            </a:r>
          </a:p>
          <a:p>
            <a:pPr lvl="1"/>
            <a:endParaRPr lang="en-US" dirty="0"/>
          </a:p>
          <a:p>
            <a:pPr lvl="1"/>
            <a:r>
              <a:rPr lang="en-US" dirty="0"/>
              <a:t>Homework if you don’t finish?</a:t>
            </a:r>
          </a:p>
        </p:txBody>
      </p:sp>
    </p:spTree>
    <p:extLst>
      <p:ext uri="{BB962C8B-B14F-4D97-AF65-F5344CB8AC3E}">
        <p14:creationId xmlns:p14="http://schemas.microsoft.com/office/powerpoint/2010/main" val="404732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25185</TotalTime>
  <Words>595</Words>
  <Application>Microsoft Macintosh PowerPoint</Application>
  <PresentationFormat>On-screen Show (4:3)</PresentationFormat>
  <Paragraphs>56</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Warm Up </vt:lpstr>
      <vt:lpstr>PowerPoint Presentation</vt:lpstr>
      <vt:lpstr>Sedition in World War I:</vt:lpstr>
      <vt:lpstr>For Discussion:</vt:lpstr>
      <vt:lpstr>For Discussion:</vt:lpstr>
      <vt:lpstr>PowerPoint Presentation</vt:lpstr>
      <vt:lpstr>PowerPoint Presentation</vt:lpstr>
      <vt:lpstr>Now…</vt:lpstr>
      <vt:lpstr>Now…</vt:lpstr>
      <vt:lpstr>Warm Up</vt:lpstr>
      <vt:lpstr>PowerPoint Presentation</vt:lpstr>
      <vt:lpstr>Debrief:</vt:lpstr>
      <vt:lpstr>Read Document D</vt:lpstr>
      <vt:lpstr>Paragraph: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Sedition in World War I:</dc:title>
  <dc:creator>Jessica Kissen</dc:creator>
  <cp:lastModifiedBy>Kissen, Jessica</cp:lastModifiedBy>
  <cp:revision>32</cp:revision>
  <dcterms:created xsi:type="dcterms:W3CDTF">2015-01-14T21:02:52Z</dcterms:created>
  <dcterms:modified xsi:type="dcterms:W3CDTF">2023-11-09T17:47:04Z</dcterms:modified>
</cp:coreProperties>
</file>