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300" r:id="rId4"/>
    <p:sldId id="291" r:id="rId5"/>
    <p:sldId id="280" r:id="rId6"/>
    <p:sldId id="301" r:id="rId7"/>
    <p:sldId id="290" r:id="rId8"/>
    <p:sldId id="285" r:id="rId9"/>
    <p:sldId id="28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A94E"/>
    <a:srgbClr val="946524"/>
    <a:srgbClr val="2D2217"/>
    <a:srgbClr val="C57757"/>
    <a:srgbClr val="8A856D"/>
    <a:srgbClr val="020001"/>
    <a:srgbClr val="E4D8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12" autoAdjust="0"/>
    <p:restoredTop sz="78883" autoAdjust="0"/>
  </p:normalViewPr>
  <p:slideViewPr>
    <p:cSldViewPr snapToGrid="0">
      <p:cViewPr varScale="1">
        <p:scale>
          <a:sx n="52" d="100"/>
          <a:sy n="52" d="100"/>
        </p:scale>
        <p:origin x="27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D009D-D659-4B6A-BFB4-47FFA94BECC6}" type="datetimeFigureOut">
              <a:rPr lang="en-US" smtClean="0"/>
              <a:t>8/29/18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6728F-D9D4-4C6B-9B4A-567383E4666C}" type="slidenum">
              <a:rPr lang="en-US" smtClean="0"/>
              <a:t>‹#›</a:t>
            </a:fld>
            <a:endParaRPr lang="en-US"/>
          </a:p>
        </p:txBody>
      </p:sp>
    </p:spTree>
    <p:extLst>
      <p:ext uri="{BB962C8B-B14F-4D97-AF65-F5344CB8AC3E}">
        <p14:creationId xmlns:p14="http://schemas.microsoft.com/office/powerpoint/2010/main" val="115817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warm up:  a KWL chart on Hamilton </a:t>
            </a:r>
          </a:p>
          <a:p>
            <a:endParaRPr lang="en-US" dirty="0"/>
          </a:p>
        </p:txBody>
      </p:sp>
      <p:sp>
        <p:nvSpPr>
          <p:cNvPr id="4" name="Slide Number Placeholder 3"/>
          <p:cNvSpPr>
            <a:spLocks noGrp="1"/>
          </p:cNvSpPr>
          <p:nvPr>
            <p:ph type="sldNum" sz="quarter" idx="10"/>
          </p:nvPr>
        </p:nvSpPr>
        <p:spPr/>
        <p:txBody>
          <a:bodyPr/>
          <a:lstStyle/>
          <a:p>
            <a:fld id="{E056728F-D9D4-4C6B-9B4A-567383E4666C}" type="slidenum">
              <a:rPr lang="en-US" smtClean="0"/>
              <a:t>1</a:t>
            </a:fld>
            <a:endParaRPr lang="en-US"/>
          </a:p>
        </p:txBody>
      </p:sp>
    </p:spTree>
    <p:extLst>
      <p:ext uri="{BB962C8B-B14F-4D97-AF65-F5344CB8AC3E}">
        <p14:creationId xmlns:p14="http://schemas.microsoft.com/office/powerpoint/2010/main" val="247203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image shows the island of Nevis. </a:t>
            </a:r>
            <a:r>
              <a:rPr lang="en-US" baseline="0" dirty="0"/>
              <a:t>After he was orphaned:  Hamilton was known to be a very bright boy and he was taken in as a clerk for a trading company which taught him much about commerce and trade. He spoke both French and English and distinguished himself with his hard work and attention to details.  The slave trade’s prominent role in Caribbean society and the horrors he likely witnessed growing up influenced his later abolitionism. The essay he wrote was about a hurricane that devastated the island and was published in the local newspaper. </a:t>
            </a:r>
            <a:endParaRPr lang="en-US" dirty="0"/>
          </a:p>
        </p:txBody>
      </p:sp>
      <p:sp>
        <p:nvSpPr>
          <p:cNvPr id="4" name="Slide Number Placeholder 3"/>
          <p:cNvSpPr>
            <a:spLocks noGrp="1"/>
          </p:cNvSpPr>
          <p:nvPr>
            <p:ph type="sldNum" sz="quarter" idx="10"/>
          </p:nvPr>
        </p:nvSpPr>
        <p:spPr/>
        <p:txBody>
          <a:bodyPr/>
          <a:lstStyle/>
          <a:p>
            <a:fld id="{E056728F-D9D4-4C6B-9B4A-567383E4666C}" type="slidenum">
              <a:rPr lang="en-US" smtClean="0"/>
              <a:t>2</a:t>
            </a:fld>
            <a:endParaRPr lang="en-US"/>
          </a:p>
        </p:txBody>
      </p:sp>
    </p:spTree>
    <p:extLst>
      <p:ext uri="{BB962C8B-B14F-4D97-AF65-F5344CB8AC3E}">
        <p14:creationId xmlns:p14="http://schemas.microsoft.com/office/powerpoint/2010/main" val="348350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Track 1 – “Alexander Hamilton” and have students listen while they label and color the maps on</a:t>
            </a:r>
            <a:r>
              <a:rPr lang="en-US" baseline="0" dirty="0"/>
              <a:t> their graphic organizer pages. Brief discussion about some of the struggles he faced as a child and how that compares to what teens today face. </a:t>
            </a:r>
            <a:endParaRPr lang="en-US" dirty="0"/>
          </a:p>
        </p:txBody>
      </p:sp>
      <p:sp>
        <p:nvSpPr>
          <p:cNvPr id="4" name="Slide Number Placeholder 3"/>
          <p:cNvSpPr>
            <a:spLocks noGrp="1"/>
          </p:cNvSpPr>
          <p:nvPr>
            <p:ph type="sldNum" sz="quarter" idx="10"/>
          </p:nvPr>
        </p:nvSpPr>
        <p:spPr/>
        <p:txBody>
          <a:bodyPr/>
          <a:lstStyle/>
          <a:p>
            <a:fld id="{E056728F-D9D4-4C6B-9B4A-567383E4666C}" type="slidenum">
              <a:rPr lang="en-US" smtClean="0"/>
              <a:t>3</a:t>
            </a:fld>
            <a:endParaRPr lang="en-US"/>
          </a:p>
        </p:txBody>
      </p:sp>
    </p:spTree>
    <p:extLst>
      <p:ext uri="{BB962C8B-B14F-4D97-AF65-F5344CB8AC3E}">
        <p14:creationId xmlns:p14="http://schemas.microsoft.com/office/powerpoint/2010/main" val="234904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17-years-old, H</a:t>
            </a:r>
            <a:r>
              <a:rPr lang="en-US" dirty="0"/>
              <a:t>amilton first studied in NJ and completed 3 years worth of studies in just a year. He wished to go to Princeton but</a:t>
            </a:r>
            <a:r>
              <a:rPr lang="en-US" baseline="0" dirty="0"/>
              <a:t> they rejected his requests for similarly accelerated studies. </a:t>
            </a:r>
            <a:r>
              <a:rPr lang="en-US" dirty="0"/>
              <a:t>Kings College is known today as Columbia University</a:t>
            </a:r>
            <a:r>
              <a:rPr lang="en-US" baseline="0" dirty="0"/>
              <a:t> and he enrolled in 1773, </a:t>
            </a:r>
            <a:endParaRPr lang="en-US" dirty="0"/>
          </a:p>
        </p:txBody>
      </p:sp>
      <p:sp>
        <p:nvSpPr>
          <p:cNvPr id="4" name="Slide Number Placeholder 3"/>
          <p:cNvSpPr>
            <a:spLocks noGrp="1"/>
          </p:cNvSpPr>
          <p:nvPr>
            <p:ph type="sldNum" sz="quarter" idx="10"/>
          </p:nvPr>
        </p:nvSpPr>
        <p:spPr/>
        <p:txBody>
          <a:bodyPr/>
          <a:lstStyle/>
          <a:p>
            <a:fld id="{E056728F-D9D4-4C6B-9B4A-567383E4666C}" type="slidenum">
              <a:rPr lang="en-US" smtClean="0"/>
              <a:t>4</a:t>
            </a:fld>
            <a:endParaRPr lang="en-US"/>
          </a:p>
        </p:txBody>
      </p:sp>
    </p:spTree>
    <p:extLst>
      <p:ext uri="{BB962C8B-B14F-4D97-AF65-F5344CB8AC3E}">
        <p14:creationId xmlns:p14="http://schemas.microsoft.com/office/powerpoint/2010/main" val="78423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1775, Hamilton helped lead a daring raid on British cannons in Ney York City in which he and his men captured </a:t>
            </a:r>
            <a:r>
              <a:rPr lang="en-US" sz="1200" b="0" i="0" kern="1200" dirty="0">
                <a:solidFill>
                  <a:schemeClr val="tx1"/>
                </a:solidFill>
                <a:effectLst/>
                <a:latin typeface="+mn-lt"/>
                <a:ea typeface="+mn-ea"/>
                <a:cs typeface="+mn-cs"/>
              </a:rPr>
              <a:t>21 of the battery’s </a:t>
            </a:r>
            <a:r>
              <a:rPr lang="en-US" sz="1200" b="0" i="0" kern="1200">
                <a:solidFill>
                  <a:schemeClr val="tx1"/>
                </a:solidFill>
                <a:effectLst/>
                <a:latin typeface="+mn-lt"/>
                <a:ea typeface="+mn-ea"/>
                <a:cs typeface="+mn-cs"/>
              </a:rPr>
              <a:t>24 guns.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dirty="0"/>
              <a:t>One of Image shows</a:t>
            </a:r>
            <a:r>
              <a:rPr lang="en-US" baseline="0" dirty="0"/>
              <a:t> “</a:t>
            </a:r>
            <a:r>
              <a:rPr lang="en-US" sz="1200" b="0" i="1" kern="1200" dirty="0">
                <a:solidFill>
                  <a:schemeClr val="tx1"/>
                </a:solidFill>
                <a:effectLst/>
                <a:latin typeface="+mn-lt"/>
                <a:ea typeface="+mn-ea"/>
                <a:cs typeface="+mn-cs"/>
              </a:rPr>
              <a:t>Alexander Hamilton in the Uniform of the New York Artillery”</a:t>
            </a:r>
            <a:r>
              <a:rPr lang="en-US" sz="1200" b="0" i="0" kern="1200" dirty="0">
                <a:solidFill>
                  <a:schemeClr val="tx1"/>
                </a:solidFill>
                <a:effectLst/>
                <a:latin typeface="+mn-lt"/>
                <a:ea typeface="+mn-ea"/>
                <a:cs typeface="+mn-cs"/>
              </a:rPr>
              <a:t> by Alonzo </a:t>
            </a:r>
            <a:r>
              <a:rPr lang="en-US" sz="1200" b="0" i="0" kern="1200" dirty="0" err="1">
                <a:solidFill>
                  <a:schemeClr val="tx1"/>
                </a:solidFill>
                <a:effectLst/>
                <a:latin typeface="+mn-lt"/>
                <a:ea typeface="+mn-ea"/>
                <a:cs typeface="+mn-cs"/>
              </a:rPr>
              <a:t>Chappel</a:t>
            </a:r>
            <a:endParaRPr lang="en-US" dirty="0"/>
          </a:p>
        </p:txBody>
      </p:sp>
      <p:sp>
        <p:nvSpPr>
          <p:cNvPr id="4" name="Slide Number Placeholder 3"/>
          <p:cNvSpPr>
            <a:spLocks noGrp="1"/>
          </p:cNvSpPr>
          <p:nvPr>
            <p:ph type="sldNum" sz="quarter" idx="10"/>
          </p:nvPr>
        </p:nvSpPr>
        <p:spPr/>
        <p:txBody>
          <a:bodyPr/>
          <a:lstStyle/>
          <a:p>
            <a:fld id="{E056728F-D9D4-4C6B-9B4A-567383E4666C}" type="slidenum">
              <a:rPr lang="en-US" smtClean="0"/>
              <a:t>5</a:t>
            </a:fld>
            <a:endParaRPr lang="en-US"/>
          </a:p>
        </p:txBody>
      </p:sp>
    </p:spTree>
    <p:extLst>
      <p:ext uri="{BB962C8B-B14F-4D97-AF65-F5344CB8AC3E}">
        <p14:creationId xmlns:p14="http://schemas.microsoft.com/office/powerpoint/2010/main" val="40969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this slide, play</a:t>
            </a:r>
            <a:r>
              <a:rPr lang="en-US" baseline="0" dirty="0"/>
              <a:t> </a:t>
            </a:r>
            <a:r>
              <a:rPr lang="en-US" dirty="0"/>
              <a:t>Track 8 – “Right Hand Man” (Note - minor explicit lyric). </a:t>
            </a:r>
            <a:r>
              <a:rPr lang="en-US" baseline="0" dirty="0"/>
              <a:t>Listen to the whole song before writing their answers-- Hamilton’s ideas are not until close to the end and Washington’s reasons are spread throughout. </a:t>
            </a:r>
            <a:r>
              <a:rPr lang="en-US" dirty="0"/>
              <a:t>Painting shows “</a:t>
            </a:r>
            <a:r>
              <a:rPr lang="en-US" sz="1200" b="0" i="0" kern="1200" dirty="0">
                <a:solidFill>
                  <a:schemeClr val="tx1"/>
                </a:solidFill>
                <a:effectLst/>
                <a:latin typeface="+mn-lt"/>
                <a:ea typeface="+mn-ea"/>
                <a:cs typeface="+mn-cs"/>
              </a:rPr>
              <a:t>Hamilton's First Meeting with George Washington” by Alonzo </a:t>
            </a:r>
            <a:r>
              <a:rPr lang="en-US" sz="1200" b="0" i="0" kern="1200" dirty="0" err="1">
                <a:solidFill>
                  <a:schemeClr val="tx1"/>
                </a:solidFill>
                <a:effectLst/>
                <a:latin typeface="+mn-lt"/>
                <a:ea typeface="+mn-ea"/>
                <a:cs typeface="+mn-cs"/>
              </a:rPr>
              <a:t>Chappel</a:t>
            </a:r>
            <a:endParaRPr lang="en-US" dirty="0"/>
          </a:p>
        </p:txBody>
      </p:sp>
      <p:sp>
        <p:nvSpPr>
          <p:cNvPr id="4" name="Slide Number Placeholder 3"/>
          <p:cNvSpPr>
            <a:spLocks noGrp="1"/>
          </p:cNvSpPr>
          <p:nvPr>
            <p:ph type="sldNum" sz="quarter" idx="10"/>
          </p:nvPr>
        </p:nvSpPr>
        <p:spPr/>
        <p:txBody>
          <a:bodyPr/>
          <a:lstStyle/>
          <a:p>
            <a:fld id="{E056728F-D9D4-4C6B-9B4A-567383E4666C}" type="slidenum">
              <a:rPr lang="en-US" smtClean="0"/>
              <a:t>6</a:t>
            </a:fld>
            <a:endParaRPr lang="en-US"/>
          </a:p>
        </p:txBody>
      </p:sp>
    </p:spTree>
    <p:extLst>
      <p:ext uri="{BB962C8B-B14F-4D97-AF65-F5344CB8AC3E}">
        <p14:creationId xmlns:p14="http://schemas.microsoft.com/office/powerpoint/2010/main" val="78533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 5 – “The Schuyler</a:t>
            </a:r>
            <a:r>
              <a:rPr lang="en-US" baseline="0" dirty="0"/>
              <a:t> Sisters” to know more about his wife and her family. </a:t>
            </a:r>
            <a:endParaRPr lang="en-US" dirty="0"/>
          </a:p>
        </p:txBody>
      </p:sp>
      <p:sp>
        <p:nvSpPr>
          <p:cNvPr id="4" name="Slide Number Placeholder 3"/>
          <p:cNvSpPr>
            <a:spLocks noGrp="1"/>
          </p:cNvSpPr>
          <p:nvPr>
            <p:ph type="sldNum" sz="quarter" idx="10"/>
          </p:nvPr>
        </p:nvSpPr>
        <p:spPr/>
        <p:txBody>
          <a:bodyPr/>
          <a:lstStyle/>
          <a:p>
            <a:fld id="{E056728F-D9D4-4C6B-9B4A-567383E4666C}" type="slidenum">
              <a:rPr lang="en-US" smtClean="0"/>
              <a:t>7</a:t>
            </a:fld>
            <a:endParaRPr lang="en-US"/>
          </a:p>
        </p:txBody>
      </p:sp>
    </p:spTree>
    <p:extLst>
      <p:ext uri="{BB962C8B-B14F-4D97-AF65-F5344CB8AC3E}">
        <p14:creationId xmlns:p14="http://schemas.microsoft.com/office/powerpoint/2010/main" val="1777760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n>
                  <a:solidFill>
                    <a:schemeClr val="tx1"/>
                  </a:solidFill>
                </a:ln>
                <a:solidFill>
                  <a:srgbClr val="8A856D"/>
                </a:solidFill>
                <a:effectLst>
                  <a:outerShdw blurRad="38100" dist="38100" dir="2700000" algn="tl">
                    <a:srgbClr val="000000">
                      <a:alpha val="43137"/>
                    </a:srgbClr>
                  </a:outerShdw>
                </a:effectLst>
                <a:latin typeface="Bernard MT Condensed" panose="02050806060905020404" pitchFamily="18" charset="0"/>
              </a:rPr>
              <a:t>Articles of Confederation--go over the weaknesses of it</a:t>
            </a:r>
            <a:r>
              <a:rPr lang="en-US" sz="1200" baseline="0" dirty="0">
                <a:ln>
                  <a:solidFill>
                    <a:schemeClr val="tx1"/>
                  </a:solidFill>
                </a:ln>
                <a:solidFill>
                  <a:srgbClr val="8A856D"/>
                </a:solidFill>
                <a:effectLst>
                  <a:outerShdw blurRad="38100" dist="38100" dir="2700000" algn="tl">
                    <a:srgbClr val="000000">
                      <a:alpha val="43137"/>
                    </a:srgbClr>
                  </a:outerShdw>
                </a:effectLst>
                <a:latin typeface="Bernard MT Condensed" panose="02050806060905020404" pitchFamily="18" charset="0"/>
              </a:rPr>
              <a:t> here (no common currency, no executive, no power to tax, </a:t>
            </a:r>
            <a:r>
              <a:rPr lang="en-US" sz="1200" baseline="0" dirty="0" err="1">
                <a:ln>
                  <a:solidFill>
                    <a:schemeClr val="tx1"/>
                  </a:solidFill>
                </a:ln>
                <a:solidFill>
                  <a:srgbClr val="8A856D"/>
                </a:solidFill>
                <a:effectLst>
                  <a:outerShdw blurRad="38100" dist="38100" dir="2700000" algn="tl">
                    <a:srgbClr val="000000">
                      <a:alpha val="43137"/>
                    </a:srgbClr>
                  </a:outerShdw>
                </a:effectLst>
                <a:latin typeface="Bernard MT Condensed" panose="02050806060905020404" pitchFamily="18" charset="0"/>
              </a:rPr>
              <a:t>etc</a:t>
            </a:r>
            <a:r>
              <a:rPr lang="en-US" sz="1200" baseline="0" dirty="0">
                <a:ln>
                  <a:solidFill>
                    <a:schemeClr val="tx1"/>
                  </a:solidFill>
                </a:ln>
                <a:solidFill>
                  <a:srgbClr val="8A856D"/>
                </a:solidFill>
                <a:effectLst>
                  <a:outerShdw blurRad="38100" dist="38100" dir="2700000" algn="tl">
                    <a:srgbClr val="000000">
                      <a:alpha val="43137"/>
                    </a:srgbClr>
                  </a:outerShdw>
                </a:effectLst>
                <a:latin typeface="Bernard MT Condensed" panose="020508060609050204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n>
                <a:solidFill>
                  <a:schemeClr val="tx1"/>
                </a:solidFill>
              </a:ln>
              <a:solidFill>
                <a:srgbClr val="8A856D"/>
              </a:solidFill>
              <a:effectLst>
                <a:outerShdw blurRad="38100" dist="38100" dir="2700000" algn="tl">
                  <a:srgbClr val="000000">
                    <a:alpha val="43137"/>
                  </a:srgbClr>
                </a:outerShdw>
              </a:effectLst>
              <a:latin typeface="Bernard MT Condensed" panose="020508060609050204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n>
                  <a:solidFill>
                    <a:schemeClr val="tx1"/>
                  </a:solidFill>
                </a:ln>
                <a:solidFill>
                  <a:srgbClr val="8A856D"/>
                </a:solidFill>
                <a:effectLst>
                  <a:outerShdw blurRad="38100" dist="38100" dir="2700000" algn="tl">
                    <a:srgbClr val="000000">
                      <a:alpha val="43137"/>
                    </a:srgbClr>
                  </a:outerShdw>
                </a:effectLst>
                <a:latin typeface="Bernard MT Condensed" panose="02050806060905020404" pitchFamily="18" charset="0"/>
              </a:rPr>
              <a:t>An excellent track to play right before this slide is Disc 1, Track 18 “Guns and Ships” –It covers how victory came about at Yorktown through Lafayette and Hamilton. </a:t>
            </a:r>
            <a:endParaRPr lang="en-US" sz="1200" dirty="0">
              <a:ln>
                <a:solidFill>
                  <a:schemeClr val="tx1"/>
                </a:solidFill>
              </a:ln>
              <a:solidFill>
                <a:srgbClr val="8A856D"/>
              </a:solidFill>
              <a:effectLst>
                <a:outerShdw blurRad="38100" dist="38100" dir="2700000" algn="tl">
                  <a:srgbClr val="000000">
                    <a:alpha val="43137"/>
                  </a:srgbClr>
                </a:outerShdw>
              </a:effectLst>
              <a:latin typeface="Bernard MT Condensed" panose="020508060609050204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056728F-D9D4-4C6B-9B4A-567383E4666C}" type="slidenum">
              <a:rPr lang="en-US" smtClean="0"/>
              <a:t>8</a:t>
            </a:fld>
            <a:endParaRPr lang="en-US"/>
          </a:p>
        </p:txBody>
      </p:sp>
    </p:spTree>
    <p:extLst>
      <p:ext uri="{BB962C8B-B14F-4D97-AF65-F5344CB8AC3E}">
        <p14:creationId xmlns:p14="http://schemas.microsoft.com/office/powerpoint/2010/main" val="3172730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painting, Hamilton is in the front-center, speaking into Ben Franklin’s</a:t>
            </a:r>
            <a:r>
              <a:rPr lang="en-US" baseline="0" dirty="0"/>
              <a:t> ear.</a:t>
            </a:r>
            <a:endParaRPr lang="en-US" dirty="0"/>
          </a:p>
        </p:txBody>
      </p:sp>
      <p:sp>
        <p:nvSpPr>
          <p:cNvPr id="4" name="Slide Number Placeholder 3"/>
          <p:cNvSpPr>
            <a:spLocks noGrp="1"/>
          </p:cNvSpPr>
          <p:nvPr>
            <p:ph type="sldNum" sz="quarter" idx="10"/>
          </p:nvPr>
        </p:nvSpPr>
        <p:spPr/>
        <p:txBody>
          <a:bodyPr/>
          <a:lstStyle/>
          <a:p>
            <a:fld id="{E056728F-D9D4-4C6B-9B4A-567383E4666C}" type="slidenum">
              <a:rPr lang="en-US" smtClean="0"/>
              <a:t>9</a:t>
            </a:fld>
            <a:endParaRPr lang="en-US"/>
          </a:p>
        </p:txBody>
      </p:sp>
    </p:spTree>
    <p:extLst>
      <p:ext uri="{BB962C8B-B14F-4D97-AF65-F5344CB8AC3E}">
        <p14:creationId xmlns:p14="http://schemas.microsoft.com/office/powerpoint/2010/main" val="212704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0061EB-055D-4FB6-9A4B-CA785D7AFE63}"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04B8B-586B-4C31-9440-A023A338F541}" type="slidenum">
              <a:rPr lang="en-US" smtClean="0"/>
              <a:t>‹#›</a:t>
            </a:fld>
            <a:endParaRPr lang="en-US"/>
          </a:p>
        </p:txBody>
      </p:sp>
    </p:spTree>
    <p:extLst>
      <p:ext uri="{BB962C8B-B14F-4D97-AF65-F5344CB8AC3E}">
        <p14:creationId xmlns:p14="http://schemas.microsoft.com/office/powerpoint/2010/main" val="114983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061EB-055D-4FB6-9A4B-CA785D7AFE63}"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04B8B-586B-4C31-9440-A023A338F541}" type="slidenum">
              <a:rPr lang="en-US" smtClean="0"/>
              <a:t>‹#›</a:t>
            </a:fld>
            <a:endParaRPr lang="en-US"/>
          </a:p>
        </p:txBody>
      </p:sp>
    </p:spTree>
    <p:extLst>
      <p:ext uri="{BB962C8B-B14F-4D97-AF65-F5344CB8AC3E}">
        <p14:creationId xmlns:p14="http://schemas.microsoft.com/office/powerpoint/2010/main" val="325154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061EB-055D-4FB6-9A4B-CA785D7AFE63}"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04B8B-586B-4C31-9440-A023A338F541}" type="slidenum">
              <a:rPr lang="en-US" smtClean="0"/>
              <a:t>‹#›</a:t>
            </a:fld>
            <a:endParaRPr lang="en-US"/>
          </a:p>
        </p:txBody>
      </p:sp>
    </p:spTree>
    <p:extLst>
      <p:ext uri="{BB962C8B-B14F-4D97-AF65-F5344CB8AC3E}">
        <p14:creationId xmlns:p14="http://schemas.microsoft.com/office/powerpoint/2010/main" val="2496486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061EB-055D-4FB6-9A4B-CA785D7AFE63}"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04B8B-586B-4C31-9440-A023A338F541}" type="slidenum">
              <a:rPr lang="en-US" smtClean="0"/>
              <a:t>‹#›</a:t>
            </a:fld>
            <a:endParaRPr lang="en-US"/>
          </a:p>
        </p:txBody>
      </p:sp>
    </p:spTree>
    <p:extLst>
      <p:ext uri="{BB962C8B-B14F-4D97-AF65-F5344CB8AC3E}">
        <p14:creationId xmlns:p14="http://schemas.microsoft.com/office/powerpoint/2010/main" val="99711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061EB-055D-4FB6-9A4B-CA785D7AFE63}"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04B8B-586B-4C31-9440-A023A338F541}" type="slidenum">
              <a:rPr lang="en-US" smtClean="0"/>
              <a:t>‹#›</a:t>
            </a:fld>
            <a:endParaRPr lang="en-US"/>
          </a:p>
        </p:txBody>
      </p:sp>
    </p:spTree>
    <p:extLst>
      <p:ext uri="{BB962C8B-B14F-4D97-AF65-F5344CB8AC3E}">
        <p14:creationId xmlns:p14="http://schemas.microsoft.com/office/powerpoint/2010/main" val="3764430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0061EB-055D-4FB6-9A4B-CA785D7AFE63}" type="datetimeFigureOut">
              <a:rPr lang="en-US" smtClean="0"/>
              <a:t>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04B8B-586B-4C31-9440-A023A338F541}" type="slidenum">
              <a:rPr lang="en-US" smtClean="0"/>
              <a:t>‹#›</a:t>
            </a:fld>
            <a:endParaRPr lang="en-US"/>
          </a:p>
        </p:txBody>
      </p:sp>
    </p:spTree>
    <p:extLst>
      <p:ext uri="{BB962C8B-B14F-4D97-AF65-F5344CB8AC3E}">
        <p14:creationId xmlns:p14="http://schemas.microsoft.com/office/powerpoint/2010/main" val="33178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0061EB-055D-4FB6-9A4B-CA785D7AFE63}" type="datetimeFigureOut">
              <a:rPr lang="en-US" smtClean="0"/>
              <a:t>8/29/18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04B8B-586B-4C31-9440-A023A338F541}" type="slidenum">
              <a:rPr lang="en-US" smtClean="0"/>
              <a:t>‹#›</a:t>
            </a:fld>
            <a:endParaRPr lang="en-US"/>
          </a:p>
        </p:txBody>
      </p:sp>
    </p:spTree>
    <p:extLst>
      <p:ext uri="{BB962C8B-B14F-4D97-AF65-F5344CB8AC3E}">
        <p14:creationId xmlns:p14="http://schemas.microsoft.com/office/powerpoint/2010/main" val="41594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0061EB-055D-4FB6-9A4B-CA785D7AFE63}" type="datetimeFigureOut">
              <a:rPr lang="en-US" smtClean="0"/>
              <a:t>8/29/18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04B8B-586B-4C31-9440-A023A338F541}" type="slidenum">
              <a:rPr lang="en-US" smtClean="0"/>
              <a:t>‹#›</a:t>
            </a:fld>
            <a:endParaRPr lang="en-US"/>
          </a:p>
        </p:txBody>
      </p:sp>
    </p:spTree>
    <p:extLst>
      <p:ext uri="{BB962C8B-B14F-4D97-AF65-F5344CB8AC3E}">
        <p14:creationId xmlns:p14="http://schemas.microsoft.com/office/powerpoint/2010/main" val="139540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061EB-055D-4FB6-9A4B-CA785D7AFE63}" type="datetimeFigureOut">
              <a:rPr lang="en-US" smtClean="0"/>
              <a:t>8/29/18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04B8B-586B-4C31-9440-A023A338F541}" type="slidenum">
              <a:rPr lang="en-US" smtClean="0"/>
              <a:t>‹#›</a:t>
            </a:fld>
            <a:endParaRPr lang="en-US"/>
          </a:p>
        </p:txBody>
      </p:sp>
    </p:spTree>
    <p:extLst>
      <p:ext uri="{BB962C8B-B14F-4D97-AF65-F5344CB8AC3E}">
        <p14:creationId xmlns:p14="http://schemas.microsoft.com/office/powerpoint/2010/main" val="330423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0061EB-055D-4FB6-9A4B-CA785D7AFE63}" type="datetimeFigureOut">
              <a:rPr lang="en-US" smtClean="0"/>
              <a:t>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04B8B-586B-4C31-9440-A023A338F541}" type="slidenum">
              <a:rPr lang="en-US" smtClean="0"/>
              <a:t>‹#›</a:t>
            </a:fld>
            <a:endParaRPr lang="en-US"/>
          </a:p>
        </p:txBody>
      </p:sp>
    </p:spTree>
    <p:extLst>
      <p:ext uri="{BB962C8B-B14F-4D97-AF65-F5344CB8AC3E}">
        <p14:creationId xmlns:p14="http://schemas.microsoft.com/office/powerpoint/2010/main" val="392107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0061EB-055D-4FB6-9A4B-CA785D7AFE63}" type="datetimeFigureOut">
              <a:rPr lang="en-US" smtClean="0"/>
              <a:t>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04B8B-586B-4C31-9440-A023A338F541}" type="slidenum">
              <a:rPr lang="en-US" smtClean="0"/>
              <a:t>‹#›</a:t>
            </a:fld>
            <a:endParaRPr lang="en-US"/>
          </a:p>
        </p:txBody>
      </p:sp>
    </p:spTree>
    <p:extLst>
      <p:ext uri="{BB962C8B-B14F-4D97-AF65-F5344CB8AC3E}">
        <p14:creationId xmlns:p14="http://schemas.microsoft.com/office/powerpoint/2010/main" val="90800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061EB-055D-4FB6-9A4B-CA785D7AFE63}" type="datetimeFigureOut">
              <a:rPr lang="en-US" smtClean="0"/>
              <a:t>8/29/18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04B8B-586B-4C31-9440-A023A338F541}" type="slidenum">
              <a:rPr lang="en-US" smtClean="0"/>
              <a:t>‹#›</a:t>
            </a:fld>
            <a:endParaRPr lang="en-US"/>
          </a:p>
        </p:txBody>
      </p:sp>
    </p:spTree>
    <p:extLst>
      <p:ext uri="{BB962C8B-B14F-4D97-AF65-F5344CB8AC3E}">
        <p14:creationId xmlns:p14="http://schemas.microsoft.com/office/powerpoint/2010/main" val="2381192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1/16/Hamilton_Trumbull_1792-retouc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462" b="43405"/>
          <a:stretch/>
        </p:blipFill>
        <p:spPr bwMode="auto">
          <a:xfrm>
            <a:off x="0" y="-46892"/>
            <a:ext cx="9144000" cy="69048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l="5902" t="6625" r="6276" b="19189"/>
          <a:stretch/>
        </p:blipFill>
        <p:spPr>
          <a:xfrm>
            <a:off x="0" y="-46892"/>
            <a:ext cx="9342784" cy="2464904"/>
          </a:xfrm>
          <a:prstGeom prst="rect">
            <a:avLst/>
          </a:prstGeom>
        </p:spPr>
      </p:pic>
      <p:pic>
        <p:nvPicPr>
          <p:cNvPr id="7" name="Picture 4" descr="https://upload.wikimedia.org/wikipedia/commons/1/16/Hamilton_Trumbull_1792-retouch.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063" b="89972" l="10000" r="90000">
                        <a14:foregroundMark x1="46250" y1="3272" x2="84375" y2="13656"/>
                        <a14:foregroundMark x1="21667" y1="12945" x2="20625" y2="17781"/>
                        <a14:foregroundMark x1="79792" y1="15861" x2="88125" y2="15932"/>
                        <a14:foregroundMark x1="83125" y1="8677" x2="85417" y2="14296"/>
                        <a14:foregroundMark x1="78750" y1="4836" x2="74583" y2="3912"/>
                        <a14:foregroundMark x1="27917" y1="6757" x2="22083" y2="11522"/>
                        <a14:foregroundMark x1="21458" y1="13300" x2="17083" y2="15434"/>
                        <a14:foregroundMark x1="35208" y1="4339" x2="39375" y2="2134"/>
                        <a14:foregroundMark x1="68542" y1="14723" x2="79792" y2="16714"/>
                        <a14:foregroundMark x1="75417" y1="17496" x2="86875" y2="16714"/>
                        <a14:foregroundMark x1="26250" y1="16145" x2="21458" y2="16999"/>
                        <a14:foregroundMark x1="27708" y1="17425" x2="21250" y2="17141"/>
                        <a14:foregroundMark x1="19583" y1="16074" x2="16458" y2="17212"/>
                        <a14:foregroundMark x1="36042" y1="4267" x2="30417" y2="6472"/>
                        <a14:foregroundMark x1="34375" y1="3627" x2="31042" y2="5903"/>
                        <a14:foregroundMark x1="33542" y1="3129" x2="30208" y2="5548"/>
                        <a14:foregroundMark x1="79167" y1="6259" x2="82708" y2="8037"/>
                        <a14:foregroundMark x1="79792" y1="5903" x2="81667" y2="7183"/>
                        <a14:foregroundMark x1="75417" y1="17710" x2="70000" y2="19275"/>
                        <a14:foregroundMark x1="70833" y1="18990" x2="72292" y2="20555"/>
                        <a14:foregroundMark x1="72708" y1="18634" x2="74375" y2="19915"/>
                        <a14:foregroundMark x1="74375" y1="20413" x2="68542" y2="21479"/>
                        <a14:foregroundMark x1="76458" y1="19346" x2="82292" y2="16714"/>
                        <a14:foregroundMark x1="87708" y1="16572" x2="87292" y2="17070"/>
                        <a14:foregroundMark x1="85833" y1="14367" x2="87917" y2="13940"/>
                        <a14:foregroundMark x1="87708" y1="12518" x2="82708" y2="6472"/>
                        <a14:foregroundMark x1="74375" y1="4979" x2="67083" y2="2703"/>
                        <a14:foregroundMark x1="63333" y1="3058" x2="57708" y2="2063"/>
                        <a14:foregroundMark x1="37708" y1="24253" x2="29792" y2="27027"/>
                        <a14:foregroundMark x1="32500" y1="23969" x2="28333" y2="26174"/>
                        <a14:foregroundMark x1="21667" y1="30441" x2="35625" y2="39047"/>
                        <a14:foregroundMark x1="78542" y1="29161" x2="65208" y2="37909"/>
                        <a14:foregroundMark x1="26250" y1="18279" x2="22292" y2="18919"/>
                        <a14:foregroundMark x1="21667" y1="18563" x2="17500" y2="18706"/>
                        <a14:foregroundMark x1="19375" y1="18137" x2="15000" y2="18706"/>
                      </a14:backgroundRemoval>
                    </a14:imgEffect>
                  </a14:imgLayer>
                </a14:imgProps>
              </a:ext>
              <a:ext uri="{28A0092B-C50C-407E-A947-70E740481C1C}">
                <a14:useLocalDpi xmlns:a14="http://schemas.microsoft.com/office/drawing/2010/main" val="0"/>
              </a:ext>
            </a:extLst>
          </a:blip>
          <a:srcRect b="44077"/>
          <a:stretch/>
        </p:blipFill>
        <p:spPr bwMode="auto">
          <a:xfrm>
            <a:off x="3916639" y="906474"/>
            <a:ext cx="1992924" cy="32648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68379" y="6200775"/>
            <a:ext cx="582340" cy="582340"/>
          </a:xfrm>
          <a:prstGeom prst="rect">
            <a:avLst/>
          </a:prstGeom>
        </p:spPr>
      </p:pic>
    </p:spTree>
    <p:extLst>
      <p:ext uri="{BB962C8B-B14F-4D97-AF65-F5344CB8AC3E}">
        <p14:creationId xmlns:p14="http://schemas.microsoft.com/office/powerpoint/2010/main" val="2334534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569" y="0"/>
            <a:ext cx="9255569" cy="6858000"/>
          </a:xfrm>
          <a:prstGeom prst="rect">
            <a:avLst/>
          </a:prstGeom>
        </p:spPr>
      </p:pic>
      <p:sp>
        <p:nvSpPr>
          <p:cNvPr id="4" name="TextBox 3"/>
          <p:cNvSpPr txBox="1"/>
          <p:nvPr/>
        </p:nvSpPr>
        <p:spPr>
          <a:xfrm>
            <a:off x="132347" y="1123409"/>
            <a:ext cx="7054516" cy="5693866"/>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3600" dirty="0">
                <a:ln>
                  <a:solidFill>
                    <a:schemeClr val="tx1"/>
                  </a:solidFill>
                </a:ln>
                <a:solidFill>
                  <a:schemeClr val="bg1"/>
                </a:solidFill>
                <a:effectLst>
                  <a:outerShdw blurRad="38100" dist="38100" dir="2700000" algn="tl">
                    <a:srgbClr val="000000">
                      <a:alpha val="43137"/>
                    </a:srgbClr>
                  </a:outerShdw>
                </a:effectLst>
                <a:latin typeface="Bernard MT Condensed" panose="02050806060905020404" pitchFamily="18" charset="0"/>
              </a:rPr>
              <a:t>Born on the Caribbean island of Nevis ~1755, later moved to St. Croix</a:t>
            </a:r>
          </a:p>
          <a:p>
            <a:pPr marL="285750" indent="-285750">
              <a:spcAft>
                <a:spcPts val="2400"/>
              </a:spcAft>
              <a:buFont typeface="Arial" panose="020B0604020202020204" pitchFamily="34" charset="0"/>
              <a:buChar char="•"/>
            </a:pPr>
            <a:r>
              <a:rPr lang="en-US" sz="3600" dirty="0">
                <a:ln>
                  <a:solidFill>
                    <a:schemeClr val="tx1"/>
                  </a:solidFill>
                </a:ln>
                <a:solidFill>
                  <a:schemeClr val="bg1"/>
                </a:solidFill>
                <a:effectLst>
                  <a:outerShdw blurRad="38100" dist="38100" dir="2700000" algn="tl">
                    <a:srgbClr val="000000">
                      <a:alpha val="43137"/>
                    </a:srgbClr>
                  </a:outerShdw>
                </a:effectLst>
                <a:latin typeface="Bernard MT Condensed" panose="02050806060905020404" pitchFamily="18" charset="0"/>
              </a:rPr>
              <a:t>Orphaned in 1768 after his </a:t>
            </a:r>
            <a:br>
              <a:rPr lang="en-US" sz="3600" dirty="0">
                <a:ln>
                  <a:solidFill>
                    <a:schemeClr val="tx1"/>
                  </a:solidFill>
                </a:ln>
                <a:solidFill>
                  <a:schemeClr val="bg1"/>
                </a:solidFill>
                <a:effectLst>
                  <a:outerShdw blurRad="38100" dist="38100" dir="2700000" algn="tl">
                    <a:srgbClr val="000000">
                      <a:alpha val="43137"/>
                    </a:srgbClr>
                  </a:outerShdw>
                </a:effectLst>
                <a:latin typeface="Bernard MT Condensed" panose="02050806060905020404" pitchFamily="18" charset="0"/>
              </a:rPr>
            </a:br>
            <a:r>
              <a:rPr lang="en-US" sz="3600" dirty="0">
                <a:ln>
                  <a:solidFill>
                    <a:schemeClr val="tx1"/>
                  </a:solidFill>
                </a:ln>
                <a:solidFill>
                  <a:schemeClr val="bg1"/>
                </a:solidFill>
                <a:effectLst>
                  <a:outerShdw blurRad="38100" dist="38100" dir="2700000" algn="tl">
                    <a:srgbClr val="000000">
                      <a:alpha val="43137"/>
                    </a:srgbClr>
                  </a:outerShdw>
                </a:effectLst>
                <a:latin typeface="Bernard MT Condensed" panose="02050806060905020404" pitchFamily="18" charset="0"/>
              </a:rPr>
              <a:t>father abandoned the family </a:t>
            </a:r>
            <a:br>
              <a:rPr lang="en-US" sz="3600" dirty="0">
                <a:ln>
                  <a:solidFill>
                    <a:schemeClr val="tx1"/>
                  </a:solidFill>
                </a:ln>
                <a:solidFill>
                  <a:schemeClr val="bg1"/>
                </a:solidFill>
                <a:effectLst>
                  <a:outerShdw blurRad="38100" dist="38100" dir="2700000" algn="tl">
                    <a:srgbClr val="000000">
                      <a:alpha val="43137"/>
                    </a:srgbClr>
                  </a:outerShdw>
                </a:effectLst>
                <a:latin typeface="Bernard MT Condensed" panose="02050806060905020404" pitchFamily="18" charset="0"/>
              </a:rPr>
            </a:br>
            <a:r>
              <a:rPr lang="en-US" sz="3600" dirty="0">
                <a:ln>
                  <a:solidFill>
                    <a:schemeClr val="tx1"/>
                  </a:solidFill>
                </a:ln>
                <a:solidFill>
                  <a:schemeClr val="bg1"/>
                </a:solidFill>
                <a:effectLst>
                  <a:outerShdw blurRad="38100" dist="38100" dir="2700000" algn="tl">
                    <a:srgbClr val="000000">
                      <a:alpha val="43137"/>
                    </a:srgbClr>
                  </a:outerShdw>
                </a:effectLst>
                <a:latin typeface="Bernard MT Condensed" panose="02050806060905020404" pitchFamily="18" charset="0"/>
              </a:rPr>
              <a:t>&amp; his mother died</a:t>
            </a:r>
          </a:p>
          <a:p>
            <a:pPr marL="285750" indent="-285750">
              <a:spcAft>
                <a:spcPts val="2400"/>
              </a:spcAft>
              <a:buFont typeface="Arial" panose="020B0604020202020204" pitchFamily="34" charset="0"/>
              <a:buChar char="•"/>
            </a:pPr>
            <a:r>
              <a:rPr lang="en-US" sz="3600" dirty="0">
                <a:ln>
                  <a:solidFill>
                    <a:schemeClr val="tx1"/>
                  </a:solidFill>
                </a:ln>
                <a:solidFill>
                  <a:schemeClr val="bg1"/>
                </a:solidFill>
                <a:effectLst>
                  <a:outerShdw blurRad="38100" dist="38100" dir="2700000" algn="tl">
                    <a:srgbClr val="000000">
                      <a:alpha val="43137"/>
                    </a:srgbClr>
                  </a:outerShdw>
                </a:effectLst>
                <a:latin typeface="Bernard MT Condensed" panose="02050806060905020404" pitchFamily="18" charset="0"/>
              </a:rPr>
              <a:t>An essay he wrote impressed community leaders who collected a fund to send him to school in the American colonies</a:t>
            </a:r>
          </a:p>
        </p:txBody>
      </p:sp>
      <p:pic>
        <p:nvPicPr>
          <p:cNvPr id="6" name="Picture 5"/>
          <p:cNvPicPr>
            <a:picLocks noChangeAspect="1"/>
          </p:cNvPicPr>
          <p:nvPr/>
        </p:nvPicPr>
        <p:blipFill>
          <a:blip r:embed="rId4"/>
          <a:stretch>
            <a:fillRect/>
          </a:stretch>
        </p:blipFill>
        <p:spPr>
          <a:xfrm>
            <a:off x="0" y="117727"/>
            <a:ext cx="8126672" cy="1127858"/>
          </a:xfrm>
          <a:prstGeom prst="rect">
            <a:avLst/>
          </a:prstGeom>
        </p:spPr>
      </p:pic>
      <p:pic>
        <p:nvPicPr>
          <p:cNvPr id="2050" name="Picture 2" descr="https://upload.wikimedia.org/wikipedia/commons/d/da/Young_alexander_hamilton.jpg"/>
          <p:cNvPicPr>
            <a:picLocks noChangeAspect="1" noChangeArrowheads="1"/>
          </p:cNvPicPr>
          <p:nvPr/>
        </p:nvPicPr>
        <p:blipFill rotWithShape="1">
          <a:blip r:embed="rId5">
            <a:extLst>
              <a:ext uri="{28A0092B-C50C-407E-A947-70E740481C1C}">
                <a14:useLocalDpi xmlns:a14="http://schemas.microsoft.com/office/drawing/2010/main" val="0"/>
              </a:ext>
            </a:extLst>
          </a:blip>
          <a:srcRect l="3746" r="2554"/>
          <a:stretch/>
        </p:blipFill>
        <p:spPr bwMode="auto">
          <a:xfrm>
            <a:off x="5812263" y="1929684"/>
            <a:ext cx="2551367" cy="299863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10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vacationstogo.com/images/ports/maps/223_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7" y="1375693"/>
            <a:ext cx="8876464" cy="53131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0" y="117727"/>
            <a:ext cx="8126672" cy="1127858"/>
          </a:xfrm>
          <a:prstGeom prst="rect">
            <a:avLst/>
          </a:prstGeom>
        </p:spPr>
      </p:pic>
      <p:pic>
        <p:nvPicPr>
          <p:cNvPr id="4" name="Picture 2" descr="http://www.vacationstogo.com/images/ports/maps/223_w.gif"/>
          <p:cNvPicPr>
            <a:picLocks noChangeAspect="1" noChangeArrowheads="1"/>
          </p:cNvPicPr>
          <p:nvPr/>
        </p:nvPicPr>
        <p:blipFill rotWithShape="1">
          <a:blip r:embed="rId3" cstate="print">
            <a:clrChange>
              <a:clrFrom>
                <a:srgbClr val="00FFFF"/>
              </a:clrFrom>
              <a:clrTo>
                <a:srgbClr val="00FFFF">
                  <a:alpha val="0"/>
                </a:srgbClr>
              </a:clrTo>
            </a:clrChange>
            <a:extLst>
              <a:ext uri="{28A0092B-C50C-407E-A947-70E740481C1C}">
                <a14:useLocalDpi xmlns:a14="http://schemas.microsoft.com/office/drawing/2010/main" val="0"/>
              </a:ext>
            </a:extLst>
          </a:blip>
          <a:srcRect l="79791" t="80950" r="16956" b="13771"/>
          <a:stretch/>
        </p:blipFill>
        <p:spPr bwMode="auto">
          <a:xfrm flipH="1">
            <a:off x="7978246" y="6070222"/>
            <a:ext cx="233288" cy="22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2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89263"/>
            <a:ext cx="8986814" cy="42687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6554" y="1137189"/>
            <a:ext cx="8478477" cy="3108543"/>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4400" dirty="0">
                <a:ln>
                  <a:solidFill>
                    <a:schemeClr val="tx1"/>
                  </a:solidFill>
                </a:ln>
                <a:solidFill>
                  <a:schemeClr val="accent1">
                    <a:lumMod val="40000"/>
                    <a:lumOff val="60000"/>
                  </a:schemeClr>
                </a:solidFill>
                <a:effectLst>
                  <a:outerShdw blurRad="38100" dist="38100" dir="2700000" algn="tl">
                    <a:srgbClr val="000000">
                      <a:alpha val="43137"/>
                    </a:srgbClr>
                  </a:outerShdw>
                </a:effectLst>
                <a:latin typeface="Bernard MT Condensed" panose="02050806060905020404" pitchFamily="18" charset="0"/>
              </a:rPr>
              <a:t>Attends King’s College in NY</a:t>
            </a:r>
          </a:p>
          <a:p>
            <a:pPr marL="285750" indent="-285750">
              <a:spcAft>
                <a:spcPts val="2400"/>
              </a:spcAft>
              <a:buFont typeface="Arial" panose="020B0604020202020204" pitchFamily="34" charset="0"/>
              <a:buChar char="•"/>
            </a:pPr>
            <a:r>
              <a:rPr lang="en-US" sz="4400" dirty="0">
                <a:ln>
                  <a:solidFill>
                    <a:schemeClr val="tx1"/>
                  </a:solidFill>
                </a:ln>
                <a:solidFill>
                  <a:schemeClr val="accent1">
                    <a:lumMod val="40000"/>
                    <a:lumOff val="60000"/>
                  </a:schemeClr>
                </a:solidFill>
                <a:effectLst>
                  <a:outerShdw blurRad="38100" dist="38100" dir="2700000" algn="tl">
                    <a:srgbClr val="000000">
                      <a:alpha val="43137"/>
                    </a:srgbClr>
                  </a:outerShdw>
                </a:effectLst>
                <a:latin typeface="Bernard MT Condensed" panose="02050806060905020404" pitchFamily="18" charset="0"/>
              </a:rPr>
              <a:t>Quickly joins the Patriot cause &amp; writes essays against Loyalist supporters</a:t>
            </a:r>
          </a:p>
        </p:txBody>
      </p:sp>
      <p:pic>
        <p:nvPicPr>
          <p:cNvPr id="6" name="Picture 5"/>
          <p:cNvPicPr>
            <a:picLocks noChangeAspect="1"/>
          </p:cNvPicPr>
          <p:nvPr/>
        </p:nvPicPr>
        <p:blipFill>
          <a:blip r:embed="rId4"/>
          <a:stretch>
            <a:fillRect/>
          </a:stretch>
        </p:blipFill>
        <p:spPr>
          <a:xfrm>
            <a:off x="64168" y="120761"/>
            <a:ext cx="8126672" cy="1109568"/>
          </a:xfrm>
          <a:prstGeom prst="rect">
            <a:avLst/>
          </a:prstGeom>
        </p:spPr>
      </p:pic>
    </p:spTree>
    <p:extLst>
      <p:ext uri="{BB962C8B-B14F-4D97-AF65-F5344CB8AC3E}">
        <p14:creationId xmlns:p14="http://schemas.microsoft.com/office/powerpoint/2010/main" val="355257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upload.wikimedia.org/wikipedia/commons/2/24/Alexander_Hamilton_1757_1804_hi.jpg"/>
          <p:cNvPicPr>
            <a:picLocks noChangeAspect="1" noChangeArrowheads="1"/>
          </p:cNvPicPr>
          <p:nvPr/>
        </p:nvPicPr>
        <p:blipFill rotWithShape="1">
          <a:blip r:embed="rId3">
            <a:extLst>
              <a:ext uri="{28A0092B-C50C-407E-A947-70E740481C1C}">
                <a14:useLocalDpi xmlns:a14="http://schemas.microsoft.com/office/drawing/2010/main" val="0"/>
              </a:ext>
            </a:extLst>
          </a:blip>
          <a:srcRect r="6829"/>
          <a:stretch/>
        </p:blipFill>
        <p:spPr bwMode="auto">
          <a:xfrm flipH="1">
            <a:off x="-54591" y="-31299"/>
            <a:ext cx="4742993" cy="68892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36566" y="778403"/>
            <a:ext cx="4408227" cy="5940088"/>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3200" dirty="0">
                <a:solidFill>
                  <a:srgbClr val="020001"/>
                </a:solidFill>
                <a:effectLst>
                  <a:outerShdw blurRad="38100" dist="38100" dir="2700000" algn="tl">
                    <a:srgbClr val="000000">
                      <a:alpha val="43137"/>
                    </a:srgbClr>
                  </a:outerShdw>
                </a:effectLst>
                <a:latin typeface="Bernard MT Condensed" panose="02050806060905020404" pitchFamily="18" charset="0"/>
              </a:rPr>
              <a:t>Joins a volunteer militia: The Hearts of Oak</a:t>
            </a:r>
          </a:p>
          <a:p>
            <a:pPr marL="285750" indent="-285750">
              <a:spcAft>
                <a:spcPts val="2400"/>
              </a:spcAft>
              <a:buFont typeface="Arial" panose="020B0604020202020204" pitchFamily="34" charset="0"/>
              <a:buChar char="•"/>
            </a:pPr>
            <a:r>
              <a:rPr lang="en-US" sz="3200" dirty="0">
                <a:solidFill>
                  <a:srgbClr val="020001"/>
                </a:solidFill>
                <a:effectLst>
                  <a:outerShdw blurRad="38100" dist="38100" dir="2700000" algn="tl">
                    <a:srgbClr val="000000">
                      <a:alpha val="43137"/>
                    </a:srgbClr>
                  </a:outerShdw>
                </a:effectLst>
                <a:latin typeface="Bernard MT Condensed" panose="02050806060905020404" pitchFamily="18" charset="0"/>
              </a:rPr>
              <a:t>Later elected captain of an artillery</a:t>
            </a:r>
          </a:p>
          <a:p>
            <a:pPr marL="285750" indent="-285750">
              <a:spcAft>
                <a:spcPts val="2400"/>
              </a:spcAft>
              <a:buFont typeface="Arial" panose="020B0604020202020204" pitchFamily="34" charset="0"/>
              <a:buChar char="•"/>
            </a:pPr>
            <a:r>
              <a:rPr lang="en-US" sz="3200" dirty="0">
                <a:solidFill>
                  <a:srgbClr val="020001"/>
                </a:solidFill>
                <a:effectLst>
                  <a:outerShdw blurRad="38100" dist="38100" dir="2700000" algn="tl">
                    <a:srgbClr val="000000">
                      <a:alpha val="43137"/>
                    </a:srgbClr>
                  </a:outerShdw>
                </a:effectLst>
                <a:latin typeface="Bernard MT Condensed" panose="02050806060905020404" pitchFamily="18" charset="0"/>
              </a:rPr>
              <a:t>Invited by George Washington to be his chief aide de camp</a:t>
            </a:r>
          </a:p>
          <a:p>
            <a:pPr marL="285750" indent="-285750">
              <a:spcAft>
                <a:spcPts val="2400"/>
              </a:spcAft>
              <a:buFont typeface="Arial" panose="020B0604020202020204" pitchFamily="34" charset="0"/>
              <a:buChar char="•"/>
            </a:pPr>
            <a:r>
              <a:rPr lang="en-US" sz="3200" dirty="0">
                <a:solidFill>
                  <a:srgbClr val="020001"/>
                </a:solidFill>
                <a:effectLst>
                  <a:outerShdw blurRad="38100" dist="38100" dir="2700000" algn="tl">
                    <a:srgbClr val="000000">
                      <a:alpha val="43137"/>
                    </a:srgbClr>
                  </a:outerShdw>
                </a:effectLst>
                <a:latin typeface="Bernard MT Condensed" panose="02050806060905020404" pitchFamily="18" charset="0"/>
              </a:rPr>
              <a:t>Commanded a battalion that helped secure victory at Yorktown</a:t>
            </a:r>
          </a:p>
        </p:txBody>
      </p:sp>
      <p:pic>
        <p:nvPicPr>
          <p:cNvPr id="2" name="Picture 1"/>
          <p:cNvPicPr>
            <a:picLocks noChangeAspect="1"/>
          </p:cNvPicPr>
          <p:nvPr/>
        </p:nvPicPr>
        <p:blipFill>
          <a:blip r:embed="rId4"/>
          <a:stretch>
            <a:fillRect/>
          </a:stretch>
        </p:blipFill>
        <p:spPr>
          <a:xfrm>
            <a:off x="0" y="99716"/>
            <a:ext cx="9144793" cy="719390"/>
          </a:xfrm>
          <a:prstGeom prst="rect">
            <a:avLst/>
          </a:prstGeom>
        </p:spPr>
      </p:pic>
    </p:spTree>
    <p:extLst>
      <p:ext uri="{BB962C8B-B14F-4D97-AF65-F5344CB8AC3E}">
        <p14:creationId xmlns:p14="http://schemas.microsoft.com/office/powerpoint/2010/main" val="338231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1)">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581" t="12512" r="15513"/>
          <a:stretch/>
        </p:blipFill>
        <p:spPr>
          <a:xfrm>
            <a:off x="0" y="-27296"/>
            <a:ext cx="5308979" cy="6987021"/>
          </a:xfrm>
          <a:prstGeom prst="rect">
            <a:avLst/>
          </a:prstGeom>
        </p:spPr>
      </p:pic>
      <p:pic>
        <p:nvPicPr>
          <p:cNvPr id="2" name="Picture 1"/>
          <p:cNvPicPr>
            <a:picLocks noChangeAspect="1"/>
          </p:cNvPicPr>
          <p:nvPr/>
        </p:nvPicPr>
        <p:blipFill>
          <a:blip r:embed="rId4"/>
          <a:stretch>
            <a:fillRect/>
          </a:stretch>
        </p:blipFill>
        <p:spPr>
          <a:xfrm>
            <a:off x="108785" y="119517"/>
            <a:ext cx="9144793" cy="859611"/>
          </a:xfrm>
          <a:prstGeom prst="rect">
            <a:avLst/>
          </a:prstGeom>
        </p:spPr>
      </p:pic>
      <p:pic>
        <p:nvPicPr>
          <p:cNvPr id="6" name="Picture 5"/>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5660" b="96226" l="6186" r="89691">
                        <a14:foregroundMark x1="19588" y1="33962" x2="22680" y2="94340"/>
                        <a14:foregroundMark x1="14948" y1="35849" x2="14948" y2="20755"/>
                        <a14:foregroundMark x1="79897" y1="54717" x2="82474" y2="92453"/>
                        <a14:foregroundMark x1="18041" y1="45283" x2="6186" y2="98113"/>
                        <a14:foregroundMark x1="22680" y1="5660" x2="25258" y2="26415"/>
                        <a14:foregroundMark x1="15979" y1="9434" x2="14948" y2="18868"/>
                        <a14:backgroundMark x1="19588" y1="0" x2="19588" y2="11321"/>
                        <a14:backgroundMark x1="19588" y1="1887" x2="25258" y2="1887"/>
                      </a14:backgroundRemoval>
                    </a14:imgEffect>
                  </a14:imgLayer>
                </a14:imgProps>
              </a:ext>
              <a:ext uri="{28A0092B-C50C-407E-A947-70E740481C1C}">
                <a14:useLocalDpi xmlns:a14="http://schemas.microsoft.com/office/drawing/2010/main"/>
              </a:ext>
            </a:extLst>
          </a:blip>
          <a:srcRect/>
          <a:stretch/>
        </p:blipFill>
        <p:spPr>
          <a:xfrm>
            <a:off x="0" y="398383"/>
            <a:ext cx="3109415" cy="859809"/>
          </a:xfrm>
          <a:prstGeom prst="rect">
            <a:avLst/>
          </a:prstGeom>
        </p:spPr>
      </p:pic>
      <p:sp>
        <p:nvSpPr>
          <p:cNvPr id="5" name="Rectangle 4"/>
          <p:cNvSpPr/>
          <p:nvPr/>
        </p:nvSpPr>
        <p:spPr>
          <a:xfrm>
            <a:off x="5308979" y="979128"/>
            <a:ext cx="3835021" cy="5010602"/>
          </a:xfrm>
          <a:prstGeom prst="rect">
            <a:avLst/>
          </a:prstGeom>
        </p:spPr>
        <p:txBody>
          <a:bodyPr wrap="square">
            <a:spAutoFit/>
          </a:bodyPr>
          <a:lstStyle/>
          <a:p>
            <a:pPr>
              <a:lnSpc>
                <a:spcPct val="107000"/>
              </a:lnSpc>
              <a:spcAft>
                <a:spcPts val="1200"/>
              </a:spcAft>
            </a:pPr>
            <a:r>
              <a:rPr lang="en-US" sz="3400" dirty="0">
                <a:solidFill>
                  <a:srgbClr val="002060"/>
                </a:solidFill>
                <a:effectLst>
                  <a:outerShdw blurRad="38100" dist="38100" dir="2700000" algn="tl">
                    <a:srgbClr val="000000">
                      <a:alpha val="43137"/>
                    </a:srgbClr>
                  </a:outerShdw>
                </a:effectLst>
                <a:latin typeface="Bernard MT Condensed" panose="02050806060905020404" pitchFamily="18" charset="0"/>
                <a:ea typeface="Calibri" panose="020F0502020204030204" pitchFamily="34" charset="0"/>
                <a:cs typeface="Times New Roman" panose="02020603050405020304" pitchFamily="18" charset="0"/>
              </a:rPr>
              <a:t>What are some of the struggles and problems Washington describes? </a:t>
            </a:r>
          </a:p>
          <a:p>
            <a:pPr>
              <a:lnSpc>
                <a:spcPct val="107000"/>
              </a:lnSpc>
              <a:spcAft>
                <a:spcPts val="1200"/>
              </a:spcAft>
            </a:pPr>
            <a:r>
              <a:rPr lang="en-US" sz="3600" dirty="0">
                <a:solidFill>
                  <a:srgbClr val="002060"/>
                </a:solidFill>
                <a:effectLst>
                  <a:outerShdw blurRad="38100" dist="38100" dir="2700000" algn="tl">
                    <a:srgbClr val="000000">
                      <a:alpha val="43137"/>
                    </a:srgbClr>
                  </a:outerShdw>
                </a:effectLst>
                <a:latin typeface="Bernard MT Condensed" panose="02050806060905020404" pitchFamily="18" charset="0"/>
                <a:ea typeface="Calibri" panose="020F0502020204030204" pitchFamily="34" charset="0"/>
                <a:cs typeface="Times New Roman" panose="02020603050405020304" pitchFamily="18" charset="0"/>
              </a:rPr>
              <a:t> </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3600" dirty="0">
                <a:solidFill>
                  <a:srgbClr val="002060"/>
                </a:solidFill>
                <a:effectLst>
                  <a:outerShdw blurRad="38100" dist="38100" dir="2700000" algn="tl">
                    <a:srgbClr val="000000">
                      <a:alpha val="43137"/>
                    </a:srgbClr>
                  </a:outerShdw>
                </a:effectLst>
                <a:latin typeface="Bernard MT Condensed" panose="02050806060905020404" pitchFamily="18" charset="0"/>
                <a:ea typeface="Calibri" panose="020F0502020204030204" pitchFamily="34" charset="0"/>
                <a:cs typeface="Times New Roman" panose="02020603050405020304" pitchFamily="18" charset="0"/>
              </a:rPr>
              <a:t>What are some of Hamilton’s ideas for victory?</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183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6007" y="32084"/>
            <a:ext cx="8967993" cy="1012024"/>
          </a:xfrm>
          <a:prstGeom prst="rect">
            <a:avLst/>
          </a:prstGeom>
        </p:spPr>
      </p:pic>
      <p:pic>
        <p:nvPicPr>
          <p:cNvPr id="2" name="Picture 1"/>
          <p:cNvPicPr>
            <a:picLocks noChangeAspect="1"/>
          </p:cNvPicPr>
          <p:nvPr/>
        </p:nvPicPr>
        <p:blipFill>
          <a:blip r:embed="rId4"/>
          <a:stretch>
            <a:fillRect/>
          </a:stretch>
        </p:blipFill>
        <p:spPr>
          <a:xfrm>
            <a:off x="0" y="-19125"/>
            <a:ext cx="5903495" cy="6877125"/>
          </a:xfrm>
          <a:prstGeom prst="rect">
            <a:avLst/>
          </a:prstGeom>
          <a:effectLst>
            <a:outerShdw blurRad="50800" dist="38100" dir="8100000" algn="tr" rotWithShape="0">
              <a:prstClr val="black">
                <a:alpha val="40000"/>
              </a:prstClr>
            </a:outerShdw>
          </a:effectLst>
        </p:spPr>
      </p:pic>
      <p:sp>
        <p:nvSpPr>
          <p:cNvPr id="5" name="TextBox 4"/>
          <p:cNvSpPr txBox="1"/>
          <p:nvPr/>
        </p:nvSpPr>
        <p:spPr>
          <a:xfrm>
            <a:off x="3408828" y="1032520"/>
            <a:ext cx="4989334" cy="4462760"/>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4400" dirty="0">
                <a:ln>
                  <a:solidFill>
                    <a:schemeClr val="tx1"/>
                  </a:solidFill>
                </a:ln>
                <a:solidFill>
                  <a:srgbClr val="C57757"/>
                </a:solidFill>
                <a:effectLst>
                  <a:outerShdw blurRad="38100" dist="38100" dir="2700000" algn="tl">
                    <a:srgbClr val="000000">
                      <a:alpha val="43137"/>
                    </a:srgbClr>
                  </a:outerShdw>
                </a:effectLst>
                <a:latin typeface="Bernard MT Condensed" panose="02050806060905020404" pitchFamily="18" charset="0"/>
              </a:rPr>
              <a:t>Meets the wealthy &amp; </a:t>
            </a:r>
            <a:r>
              <a:rPr lang="en-US" sz="4400">
                <a:ln>
                  <a:solidFill>
                    <a:schemeClr val="tx1"/>
                  </a:solidFill>
                </a:ln>
                <a:solidFill>
                  <a:srgbClr val="C57757"/>
                </a:solidFill>
                <a:effectLst>
                  <a:outerShdw blurRad="38100" dist="38100" dir="2700000" algn="tl">
                    <a:srgbClr val="000000">
                      <a:alpha val="43137"/>
                    </a:srgbClr>
                  </a:outerShdw>
                </a:effectLst>
                <a:latin typeface="Bernard MT Condensed" panose="02050806060905020404" pitchFamily="18" charset="0"/>
              </a:rPr>
              <a:t>connected Eliza </a:t>
            </a:r>
            <a:r>
              <a:rPr lang="en-US" sz="4400" dirty="0">
                <a:ln>
                  <a:solidFill>
                    <a:schemeClr val="tx1"/>
                  </a:solidFill>
                </a:ln>
                <a:solidFill>
                  <a:srgbClr val="C57757"/>
                </a:solidFill>
                <a:effectLst>
                  <a:outerShdw blurRad="38100" dist="38100" dir="2700000" algn="tl">
                    <a:srgbClr val="000000">
                      <a:alpha val="43137"/>
                    </a:srgbClr>
                  </a:outerShdw>
                </a:effectLst>
                <a:latin typeface="Bernard MT Condensed" panose="02050806060905020404" pitchFamily="18" charset="0"/>
              </a:rPr>
              <a:t>Schuyler</a:t>
            </a:r>
          </a:p>
          <a:p>
            <a:pPr marL="1200150" lvl="2" indent="-285750">
              <a:spcAft>
                <a:spcPts val="2400"/>
              </a:spcAft>
              <a:buFont typeface="Arial" panose="020B0604020202020204" pitchFamily="34" charset="0"/>
              <a:buChar char="•"/>
            </a:pPr>
            <a:r>
              <a:rPr lang="en-US" sz="4400" dirty="0">
                <a:ln>
                  <a:solidFill>
                    <a:schemeClr val="tx1"/>
                  </a:solidFill>
                </a:ln>
                <a:solidFill>
                  <a:srgbClr val="C57757"/>
                </a:solidFill>
                <a:effectLst>
                  <a:outerShdw blurRad="38100" dist="38100" dir="2700000" algn="tl">
                    <a:srgbClr val="000000">
                      <a:alpha val="43137"/>
                    </a:srgbClr>
                  </a:outerShdw>
                </a:effectLst>
                <a:latin typeface="Bernard MT Condensed" panose="02050806060905020404" pitchFamily="18" charset="0"/>
              </a:rPr>
              <a:t>They marry at her family’s mansion in 1780</a:t>
            </a:r>
          </a:p>
        </p:txBody>
      </p:sp>
    </p:spTree>
    <p:extLst>
      <p:ext uri="{BB962C8B-B14F-4D97-AF65-F5344CB8AC3E}">
        <p14:creationId xmlns:p14="http://schemas.microsoft.com/office/powerpoint/2010/main" val="241099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amilton1.jpg"/>
          <p:cNvPicPr>
            <a:picLocks noChangeAspect="1" noChangeArrowheads="1"/>
          </p:cNvPicPr>
          <p:nvPr/>
        </p:nvPicPr>
        <p:blipFill rotWithShape="1">
          <a:blip r:embed="rId3">
            <a:extLst>
              <a:ext uri="{28A0092B-C50C-407E-A947-70E740481C1C}">
                <a14:useLocalDpi xmlns:a14="http://schemas.microsoft.com/office/drawing/2010/main" val="0"/>
              </a:ext>
            </a:extLst>
          </a:blip>
          <a:srcRect l="998" r="8042"/>
          <a:stretch/>
        </p:blipFill>
        <p:spPr bwMode="auto">
          <a:xfrm>
            <a:off x="4421875" y="363850"/>
            <a:ext cx="4592472" cy="64424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891" y="1239039"/>
            <a:ext cx="4203510" cy="5016758"/>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4000" dirty="0">
                <a:ln>
                  <a:solidFill>
                    <a:schemeClr val="tx1"/>
                  </a:solidFill>
                </a:ln>
                <a:solidFill>
                  <a:srgbClr val="8A856D"/>
                </a:solidFill>
                <a:effectLst>
                  <a:outerShdw blurRad="38100" dist="38100" dir="2700000" algn="tl">
                    <a:srgbClr val="000000">
                      <a:alpha val="43137"/>
                    </a:srgbClr>
                  </a:outerShdw>
                </a:effectLst>
                <a:latin typeface="Bernard MT Condensed" panose="02050806060905020404" pitchFamily="18" charset="0"/>
              </a:rPr>
              <a:t>NY’s representative to the Articles of the Confederation</a:t>
            </a:r>
          </a:p>
          <a:p>
            <a:pPr marL="285750" indent="-285750">
              <a:spcAft>
                <a:spcPts val="2400"/>
              </a:spcAft>
              <a:buFont typeface="Arial" panose="020B0604020202020204" pitchFamily="34" charset="0"/>
              <a:buChar char="•"/>
            </a:pPr>
            <a:r>
              <a:rPr lang="en-US" sz="4000" dirty="0">
                <a:ln>
                  <a:solidFill>
                    <a:schemeClr val="tx1"/>
                  </a:solidFill>
                </a:ln>
                <a:solidFill>
                  <a:srgbClr val="8A856D"/>
                </a:solidFill>
                <a:effectLst>
                  <a:outerShdw blurRad="38100" dist="38100" dir="2700000" algn="tl">
                    <a:srgbClr val="000000">
                      <a:alpha val="43137"/>
                    </a:srgbClr>
                  </a:outerShdw>
                </a:effectLst>
                <a:latin typeface="Bernard MT Condensed" panose="02050806060905020404" pitchFamily="18" charset="0"/>
              </a:rPr>
              <a:t>Resigns, frustrated with its weakness</a:t>
            </a:r>
          </a:p>
          <a:p>
            <a:pPr marL="285750" indent="-285750">
              <a:spcAft>
                <a:spcPts val="2400"/>
              </a:spcAft>
              <a:buFont typeface="Arial" panose="020B0604020202020204" pitchFamily="34" charset="0"/>
              <a:buChar char="•"/>
            </a:pPr>
            <a:r>
              <a:rPr lang="en-US" sz="4000" dirty="0">
                <a:ln>
                  <a:solidFill>
                    <a:schemeClr val="tx1"/>
                  </a:solidFill>
                </a:ln>
                <a:solidFill>
                  <a:srgbClr val="8A856D"/>
                </a:solidFill>
                <a:effectLst>
                  <a:outerShdw blurRad="38100" dist="38100" dir="2700000" algn="tl">
                    <a:srgbClr val="000000">
                      <a:alpha val="43137"/>
                    </a:srgbClr>
                  </a:outerShdw>
                </a:effectLst>
                <a:latin typeface="Bernard MT Condensed" panose="02050806060905020404" pitchFamily="18" charset="0"/>
              </a:rPr>
              <a:t>Returns to NY &amp; practices law</a:t>
            </a:r>
          </a:p>
        </p:txBody>
      </p:sp>
      <p:pic>
        <p:nvPicPr>
          <p:cNvPr id="2" name="Picture 1"/>
          <p:cNvPicPr>
            <a:picLocks noChangeAspect="1"/>
          </p:cNvPicPr>
          <p:nvPr/>
        </p:nvPicPr>
        <p:blipFill>
          <a:blip r:embed="rId4"/>
          <a:stretch>
            <a:fillRect/>
          </a:stretch>
        </p:blipFill>
        <p:spPr>
          <a:xfrm>
            <a:off x="21968" y="99635"/>
            <a:ext cx="8992379" cy="926672"/>
          </a:xfrm>
          <a:prstGeom prst="rect">
            <a:avLst/>
          </a:prstGeom>
        </p:spPr>
      </p:pic>
      <p:pic>
        <p:nvPicPr>
          <p:cNvPr id="6" name="Picture 2" descr="hamilton1.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522" b="97826" l="8046" r="90805">
                        <a14:foregroundMark x1="60920" y1="6522" x2="27586" y2="18478"/>
                        <a14:foregroundMark x1="24138" y1="23913" x2="11494" y2="45652"/>
                        <a14:foregroundMark x1="26437" y1="14130" x2="34483" y2="6522"/>
                        <a14:foregroundMark x1="77011" y1="32609" x2="90805" y2="40217"/>
                        <a14:foregroundMark x1="82759" y1="23913" x2="87356" y2="31522"/>
                        <a14:foregroundMark x1="85057" y1="43478" x2="81609" y2="55435"/>
                        <a14:foregroundMark x1="60920" y1="72826" x2="54023" y2="96739"/>
                        <a14:foregroundMark x1="31034" y1="82609" x2="18391" y2="97826"/>
                        <a14:foregroundMark x1="24138" y1="82609" x2="20690" y2="86957"/>
                      </a14:backgroundRemoval>
                    </a14:imgEffect>
                  </a14:imgLayer>
                </a14:imgProps>
              </a:ext>
              <a:ext uri="{28A0092B-C50C-407E-A947-70E740481C1C}">
                <a14:useLocalDpi xmlns:a14="http://schemas.microsoft.com/office/drawing/2010/main" val="0"/>
              </a:ext>
            </a:extLst>
          </a:blip>
          <a:srcRect/>
          <a:stretch/>
        </p:blipFill>
        <p:spPr bwMode="auto">
          <a:xfrm>
            <a:off x="6203303" y="485282"/>
            <a:ext cx="1760561" cy="186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71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14697"/>
            <a:ext cx="9144000" cy="5890260"/>
          </a:xfrm>
          <a:prstGeom prst="rect">
            <a:avLst/>
          </a:prstGeom>
        </p:spPr>
      </p:pic>
      <p:pic>
        <p:nvPicPr>
          <p:cNvPr id="5" name="Picture 4"/>
          <p:cNvPicPr>
            <a:picLocks noChangeAspect="1"/>
          </p:cNvPicPr>
          <p:nvPr/>
        </p:nvPicPr>
        <p:blipFill>
          <a:blip r:embed="rId4"/>
          <a:stretch>
            <a:fillRect/>
          </a:stretch>
        </p:blipFill>
        <p:spPr>
          <a:xfrm>
            <a:off x="0" y="137982"/>
            <a:ext cx="9144793" cy="1353429"/>
          </a:xfrm>
          <a:prstGeom prst="rect">
            <a:avLst/>
          </a:prstGeom>
        </p:spPr>
      </p:pic>
    </p:spTree>
    <p:extLst>
      <p:ext uri="{BB962C8B-B14F-4D97-AF65-F5344CB8AC3E}">
        <p14:creationId xmlns:p14="http://schemas.microsoft.com/office/powerpoint/2010/main" val="30447540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19488</TotalTime>
  <Words>517</Words>
  <Application>Microsoft Macintosh PowerPoint</Application>
  <PresentationFormat>On-screen Show (4:3)</PresentationFormat>
  <Paragraphs>37</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Bernard MT Condensed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Rosa</dc:creator>
  <cp:lastModifiedBy>Jessica Kissen</cp:lastModifiedBy>
  <cp:revision>84</cp:revision>
  <cp:lastPrinted>2018-08-30T20:34:30Z</cp:lastPrinted>
  <dcterms:created xsi:type="dcterms:W3CDTF">2015-12-28T16:53:48Z</dcterms:created>
  <dcterms:modified xsi:type="dcterms:W3CDTF">2018-08-30T21:24:07Z</dcterms:modified>
</cp:coreProperties>
</file>