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7" r:id="rId3"/>
    <p:sldId id="260" r:id="rId4"/>
    <p:sldId id="268" r:id="rId5"/>
    <p:sldId id="266" r:id="rId6"/>
    <p:sldId id="261" r:id="rId7"/>
    <p:sldId id="262" r:id="rId8"/>
    <p:sldId id="263" r:id="rId9"/>
    <p:sldId id="264" r:id="rId10"/>
    <p:sldId id="265"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102" d="100"/>
          <a:sy n="102" d="100"/>
        </p:scale>
        <p:origin x="19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8ACDB3CC-F982-40F9-8DD6-BCC9AFBF44BD}" type="datetime1">
              <a:rPr lang="en-US" smtClean="0"/>
              <a:pPr/>
              <a:t>8/22/23</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371C1A-CAFA-43FD-A579-55B116A1448A}" type="datetime1">
              <a:rPr lang="en-US" smtClean="0"/>
              <a:pPr/>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1BC03-21BF-4F6B-A3BE-29C937D452B1}" type="datetime1">
              <a:rPr lang="en-US" smtClean="0"/>
              <a:pPr/>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08867-0964-49C4-9DE5-8FBB189497BC}" type="datetime1">
              <a:rPr lang="en-US" smtClean="0"/>
              <a:pPr/>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DDAE5B-B07C-441A-8026-C23A427A74DC}" type="datetime1">
              <a:rPr lang="en-US" smtClean="0"/>
              <a:pPr/>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151D5B8-D9C5-419F-913D-2186935717ED}" type="datetime1">
              <a:rPr lang="en-US" smtClean="0"/>
              <a:pPr/>
              <a:t>8/22/23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8/22/23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88DB32-6162-43C0-9325-230E0A9B0177}" type="datetime1">
              <a:rPr lang="en-US" smtClean="0"/>
              <a:pPr/>
              <a:t>8/22/23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219B57-0E9E-4DE4-A7F5-9A169EF1CEE0}" type="datetime1">
              <a:rPr lang="en-US" smtClean="0"/>
              <a:pPr/>
              <a:t>8/22/23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8/22/23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8/22/23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10FC3EB-42FB-4C38-8CAE-7A1293B83421}" type="datetime1">
              <a:rPr lang="en-US" smtClean="0"/>
              <a:pPr/>
              <a:t>8/22/23</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474" y="1676400"/>
            <a:ext cx="3154926" cy="1744134"/>
          </a:xfrm>
        </p:spPr>
        <p:txBody>
          <a:bodyPr/>
          <a:lstStyle/>
          <a:p>
            <a:r>
              <a:rPr lang="en-US" sz="2400" i="1" dirty="0"/>
              <a:t>The Declaration of Independence:</a:t>
            </a:r>
          </a:p>
        </p:txBody>
      </p:sp>
      <p:pic>
        <p:nvPicPr>
          <p:cNvPr id="5" name="Picture Placeholder 4" descr="208123106.jpg"/>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rot="21305535">
            <a:off x="1524000" y="1905000"/>
            <a:ext cx="2971800" cy="2971800"/>
          </a:xfrm>
          <a:prstGeom prst="plaque">
            <a:avLst>
              <a:gd name="adj" fmla="val 0"/>
            </a:avLst>
          </a:prstGeom>
        </p:spPr>
      </p:pic>
      <p:sp>
        <p:nvSpPr>
          <p:cNvPr id="3" name="Subtitle 2"/>
          <p:cNvSpPr>
            <a:spLocks noGrp="1"/>
          </p:cNvSpPr>
          <p:nvPr>
            <p:ph type="body" sz="half" idx="2"/>
          </p:nvPr>
        </p:nvSpPr>
        <p:spPr>
          <a:xfrm>
            <a:off x="4953000" y="3420535"/>
            <a:ext cx="2819400" cy="1731602"/>
          </a:xfrm>
        </p:spPr>
        <p:txBody>
          <a:bodyPr>
            <a:normAutofit/>
          </a:bodyPr>
          <a:lstStyle/>
          <a:p>
            <a:pPr algn="r"/>
            <a:r>
              <a:rPr lang="en-US" sz="1600" dirty="0"/>
              <a:t>An Explanation</a:t>
            </a:r>
          </a:p>
        </p:txBody>
      </p:sp>
    </p:spTree>
    <p:extLst>
      <p:ext uri="{BB962C8B-B14F-4D97-AF65-F5344CB8AC3E}">
        <p14:creationId xmlns:p14="http://schemas.microsoft.com/office/powerpoint/2010/main" val="85609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dirty="0"/>
              <a:t>“But when a long train of abuses and usurpations, pursuing invariable the same Object evinces a design to reduce them under absolute Despotism, it is their right, it is their duty, to throw off such Government, and to provide new Guards for their future security.”</a:t>
            </a:r>
          </a:p>
        </p:txBody>
      </p:sp>
      <p:sp>
        <p:nvSpPr>
          <p:cNvPr id="3" name="Content Placeholder 2"/>
          <p:cNvSpPr>
            <a:spLocks noGrp="1"/>
          </p:cNvSpPr>
          <p:nvPr>
            <p:ph sz="quarter" idx="14"/>
          </p:nvPr>
        </p:nvSpPr>
        <p:spPr/>
        <p:txBody>
          <a:bodyPr>
            <a:normAutofit fontScale="77500" lnSpcReduction="20000"/>
          </a:bodyPr>
          <a:lstStyle/>
          <a:p>
            <a:r>
              <a:rPr lang="en-US" dirty="0"/>
              <a:t>But when a government becomes tyrannical and abusive with consistent, repeated violations of the people’s rights, with the intent to make them slaves of the state, then the people have the right–in fact, the </a:t>
            </a:r>
            <a:r>
              <a:rPr lang="en-US" i="1" dirty="0"/>
              <a:t>duty</a:t>
            </a:r>
            <a:r>
              <a:rPr lang="en-US" dirty="0"/>
              <a:t> to revolt against the government, and put new rules in place to protect their future rights.</a:t>
            </a:r>
          </a:p>
        </p:txBody>
      </p:sp>
      <p:sp>
        <p:nvSpPr>
          <p:cNvPr id="4" name="Title 3"/>
          <p:cNvSpPr>
            <a:spLocks noGrp="1"/>
          </p:cNvSpPr>
          <p:nvPr>
            <p:ph type="title"/>
          </p:nvPr>
        </p:nvSpPr>
        <p:spPr/>
        <p:txBody>
          <a:bodyPr>
            <a:noAutofit/>
          </a:bodyPr>
          <a:lstStyle/>
          <a:p>
            <a:r>
              <a:rPr lang="en-US" sz="2400" dirty="0"/>
              <a:t>How these people and this government are different:</a:t>
            </a:r>
          </a:p>
        </p:txBody>
      </p:sp>
      <p:sp>
        <p:nvSpPr>
          <p:cNvPr id="5" name="Text Placeholder 4"/>
          <p:cNvSpPr>
            <a:spLocks noGrp="1"/>
          </p:cNvSpPr>
          <p:nvPr>
            <p:ph type="body" idx="1"/>
          </p:nvPr>
        </p:nvSpPr>
        <p:spPr/>
        <p:txBody>
          <a:bodyPr>
            <a:normAutofit fontScale="92500" lnSpcReduction="20000"/>
          </a:bodyPr>
          <a:lstStyle/>
          <a:p>
            <a:r>
              <a:rPr lang="en-US" dirty="0"/>
              <a:t>Text:</a:t>
            </a:r>
          </a:p>
        </p:txBody>
      </p:sp>
      <p:sp>
        <p:nvSpPr>
          <p:cNvPr id="6" name="Text Placeholder 5"/>
          <p:cNvSpPr>
            <a:spLocks noGrp="1"/>
          </p:cNvSpPr>
          <p:nvPr>
            <p:ph type="body" sz="quarter" idx="3"/>
          </p:nvPr>
        </p:nvSpPr>
        <p:spPr/>
        <p:txBody>
          <a:bodyPr>
            <a:normAutofit fontScale="92500" lnSpcReduction="20000"/>
          </a:bodyPr>
          <a:lstStyle/>
          <a:p>
            <a:r>
              <a:rPr lang="en-US" dirty="0"/>
              <a:t>Our “English”</a:t>
            </a:r>
          </a:p>
        </p:txBody>
      </p:sp>
    </p:spTree>
    <p:extLst>
      <p:ext uri="{BB962C8B-B14F-4D97-AF65-F5344CB8AC3E}">
        <p14:creationId xmlns:p14="http://schemas.microsoft.com/office/powerpoint/2010/main" val="103681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285750" indent="-285750"/>
            <a:r>
              <a:rPr lang="en-US" dirty="0"/>
              <a:t>Today located in the Rotunda of the Capitol</a:t>
            </a:r>
          </a:p>
          <a:p>
            <a:r>
              <a:rPr lang="en-US" dirty="0"/>
              <a:t>Shows the five person committee presenting the document</a:t>
            </a:r>
          </a:p>
          <a:p>
            <a:r>
              <a:rPr lang="en-US" dirty="0"/>
              <a:t>Also on the $2 bill</a:t>
            </a:r>
          </a:p>
          <a:p>
            <a:r>
              <a:rPr lang="en-US" dirty="0"/>
              <a:t>Completed 1819</a:t>
            </a:r>
          </a:p>
        </p:txBody>
      </p:sp>
      <p:sp>
        <p:nvSpPr>
          <p:cNvPr id="3" name="Title 2"/>
          <p:cNvSpPr>
            <a:spLocks noGrp="1"/>
          </p:cNvSpPr>
          <p:nvPr>
            <p:ph type="title"/>
          </p:nvPr>
        </p:nvSpPr>
        <p:spPr/>
        <p:txBody>
          <a:bodyPr>
            <a:noAutofit/>
          </a:bodyPr>
          <a:lstStyle/>
          <a:p>
            <a:r>
              <a:rPr lang="en-US" sz="2000" dirty="0"/>
              <a:t>“the declaration of independence” </a:t>
            </a:r>
            <a:br>
              <a:rPr lang="en-US" sz="2000" dirty="0"/>
            </a:br>
            <a:r>
              <a:rPr lang="en-US" sz="2000" dirty="0"/>
              <a:t>by john </a:t>
            </a:r>
            <a:r>
              <a:rPr lang="en-US" sz="2000" dirty="0" err="1"/>
              <a:t>trumbull</a:t>
            </a:r>
            <a:endParaRPr lang="en-US" sz="2000" dirty="0"/>
          </a:p>
        </p:txBody>
      </p:sp>
      <p:pic>
        <p:nvPicPr>
          <p:cNvPr id="5" name="Content Placeholder 4" descr="1819-John_Trumbull-1756-1843-The_Signing_of_the_Declaration_of_Independence.jpg"/>
          <p:cNvPicPr>
            <a:picLocks noGrp="1" noChangeAspect="1"/>
          </p:cNvPicPr>
          <p:nvPr>
            <p:ph sz="quarter" idx="14"/>
          </p:nvPr>
        </p:nvPicPr>
        <p:blipFill>
          <a:blip r:embed="rId2">
            <a:extLst>
              <a:ext uri="{28A0092B-C50C-407E-A947-70E740481C1C}">
                <a14:useLocalDpi xmlns:a14="http://schemas.microsoft.com/office/drawing/2010/main" val="0"/>
              </a:ext>
            </a:extLst>
          </a:blip>
          <a:srcRect t="-25415" b="-25415"/>
          <a:stretch>
            <a:fillRect/>
          </a:stretch>
        </p:blipFill>
        <p:spPr/>
      </p:pic>
    </p:spTree>
    <p:extLst>
      <p:ext uri="{BB962C8B-B14F-4D97-AF65-F5344CB8AC3E}">
        <p14:creationId xmlns:p14="http://schemas.microsoft.com/office/powerpoint/2010/main" val="163773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declaration-of-independence.jpg"/>
          <p:cNvPicPr>
            <a:picLocks noGrp="1" noChangeAspect="1"/>
          </p:cNvPicPr>
          <p:nvPr>
            <p:ph type="pic" idx="1"/>
          </p:nvPr>
        </p:nvPicPr>
        <p:blipFill>
          <a:blip r:embed="rId2">
            <a:extLst>
              <a:ext uri="{28A0092B-C50C-407E-A947-70E740481C1C}">
                <a14:useLocalDpi xmlns:a14="http://schemas.microsoft.com/office/drawing/2010/main" val="0"/>
              </a:ext>
            </a:extLst>
          </a:blip>
          <a:srcRect l="518" r="518"/>
          <a:stretch>
            <a:fillRect/>
          </a:stretch>
        </p:blipFill>
        <p:spPr>
          <a:xfrm>
            <a:off x="1524000" y="1455738"/>
            <a:ext cx="2971800" cy="3421062"/>
          </a:xfrm>
        </p:spPr>
      </p:pic>
      <p:sp>
        <p:nvSpPr>
          <p:cNvPr id="4" name="Text Placeholder 3"/>
          <p:cNvSpPr>
            <a:spLocks noGrp="1"/>
          </p:cNvSpPr>
          <p:nvPr>
            <p:ph type="body" sz="half" idx="2"/>
          </p:nvPr>
        </p:nvSpPr>
        <p:spPr/>
        <p:txBody>
          <a:bodyPr>
            <a:normAutofit/>
          </a:bodyPr>
          <a:lstStyle/>
          <a:p>
            <a:r>
              <a:rPr lang="en-US" sz="1800" dirty="0"/>
              <a:t>The Document with the signatures</a:t>
            </a:r>
          </a:p>
        </p:txBody>
      </p:sp>
    </p:spTree>
    <p:extLst>
      <p:ext uri="{BB962C8B-B14F-4D97-AF65-F5344CB8AC3E}">
        <p14:creationId xmlns:p14="http://schemas.microsoft.com/office/powerpoint/2010/main" val="2065832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The Continental Congress appointed a five-person committee to write a document where the colonists declared themselves independent from Britain, however it was written primarily by Thomas Jefferson</a:t>
            </a:r>
          </a:p>
        </p:txBody>
      </p:sp>
      <p:sp>
        <p:nvSpPr>
          <p:cNvPr id="2" name="Title 1"/>
          <p:cNvSpPr>
            <a:spLocks noGrp="1"/>
          </p:cNvSpPr>
          <p:nvPr>
            <p:ph type="title"/>
          </p:nvPr>
        </p:nvSpPr>
        <p:spPr/>
        <p:txBody>
          <a:bodyPr>
            <a:normAutofit fontScale="90000"/>
          </a:bodyPr>
          <a:lstStyle/>
          <a:p>
            <a:r>
              <a:rPr lang="en-US" dirty="0"/>
              <a:t>Signed, </a:t>
            </a:r>
            <a:br>
              <a:rPr lang="en-US" dirty="0"/>
            </a:br>
            <a:r>
              <a:rPr lang="en-US" dirty="0"/>
              <a:t>July 4, 1776</a:t>
            </a:r>
          </a:p>
        </p:txBody>
      </p:sp>
      <p:sp>
        <p:nvSpPr>
          <p:cNvPr id="4" name="Content Placeholder 3"/>
          <p:cNvSpPr>
            <a:spLocks noGrp="1"/>
          </p:cNvSpPr>
          <p:nvPr>
            <p:ph sz="quarter" idx="14"/>
          </p:nvPr>
        </p:nvSpPr>
        <p:spPr/>
        <p:txBody>
          <a:bodyPr>
            <a:normAutofit/>
          </a:bodyPr>
          <a:lstStyle/>
          <a:p>
            <a:r>
              <a:rPr lang="en-US" dirty="0"/>
              <a:t>This document:</a:t>
            </a:r>
          </a:p>
          <a:p>
            <a:pPr lvl="1"/>
            <a:r>
              <a:rPr lang="en-US" dirty="0"/>
              <a:t>Defined colonists’ rights</a:t>
            </a:r>
          </a:p>
          <a:p>
            <a:pPr lvl="1"/>
            <a:r>
              <a:rPr lang="en-US" dirty="0"/>
              <a:t>Their complaints towards Britain</a:t>
            </a:r>
          </a:p>
          <a:p>
            <a:pPr lvl="1"/>
            <a:r>
              <a:rPr lang="en-US" dirty="0"/>
              <a:t>Declared their independence</a:t>
            </a:r>
          </a:p>
          <a:p>
            <a:r>
              <a:rPr lang="en-US" dirty="0"/>
              <a:t>Jefferson was influenced by philosopher, John Locke</a:t>
            </a:r>
          </a:p>
          <a:p>
            <a:endParaRPr lang="en-US" dirty="0"/>
          </a:p>
        </p:txBody>
      </p:sp>
    </p:spTree>
    <p:extLst>
      <p:ext uri="{BB962C8B-B14F-4D97-AF65-F5344CB8AC3E}">
        <p14:creationId xmlns:p14="http://schemas.microsoft.com/office/powerpoint/2010/main" val="199680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03101" y="2590800"/>
            <a:ext cx="2760134" cy="2624666"/>
          </a:xfrm>
        </p:spPr>
        <p:txBody>
          <a:bodyPr>
            <a:normAutofit fontScale="92500"/>
          </a:bodyPr>
          <a:lstStyle/>
          <a:p>
            <a:r>
              <a:rPr lang="en-US" dirty="0"/>
              <a:t>Natural rights according to Locke:  Life, Liberty, and Property</a:t>
            </a:r>
          </a:p>
          <a:p>
            <a:r>
              <a:rPr lang="en-US" dirty="0"/>
              <a:t>Natural rights according to Jefferson:  Life, Liberty, and the Pursuit of Happiness</a:t>
            </a:r>
          </a:p>
          <a:p>
            <a:pPr indent="0">
              <a:buNone/>
            </a:pPr>
            <a:endParaRPr lang="en-US" dirty="0"/>
          </a:p>
        </p:txBody>
      </p:sp>
      <p:sp>
        <p:nvSpPr>
          <p:cNvPr id="3" name="Title 2"/>
          <p:cNvSpPr>
            <a:spLocks noGrp="1"/>
          </p:cNvSpPr>
          <p:nvPr>
            <p:ph type="title"/>
          </p:nvPr>
        </p:nvSpPr>
        <p:spPr/>
        <p:txBody>
          <a:bodyPr/>
          <a:lstStyle/>
          <a:p>
            <a:r>
              <a:rPr lang="en-US" dirty="0"/>
              <a:t>Locke vs. </a:t>
            </a:r>
            <a:r>
              <a:rPr lang="en-US" dirty="0" err="1"/>
              <a:t>jefferson</a:t>
            </a:r>
            <a:endParaRPr lang="en-US" dirty="0"/>
          </a:p>
        </p:txBody>
      </p:sp>
      <p:pic>
        <p:nvPicPr>
          <p:cNvPr id="5" name="Content Placeholder 4" descr="john-locke.jpg"/>
          <p:cNvPicPr>
            <a:picLocks noGrp="1" noChangeAspect="1"/>
          </p:cNvPicPr>
          <p:nvPr>
            <p:ph sz="quarter" idx="14"/>
          </p:nvPr>
        </p:nvPicPr>
        <p:blipFill>
          <a:blip r:embed="rId2">
            <a:extLst>
              <a:ext uri="{28A0092B-C50C-407E-A947-70E740481C1C}">
                <a14:useLocalDpi xmlns:a14="http://schemas.microsoft.com/office/drawing/2010/main" val="0"/>
              </a:ext>
            </a:extLst>
          </a:blip>
          <a:srcRect t="7265" b="7265"/>
          <a:stretch>
            <a:fillRect/>
          </a:stretch>
        </p:blipFill>
        <p:spPr>
          <a:xfrm>
            <a:off x="914400" y="2271183"/>
            <a:ext cx="2082800" cy="2082800"/>
          </a:xfrm>
        </p:spPr>
      </p:pic>
      <p:pic>
        <p:nvPicPr>
          <p:cNvPr id="6" name="Picture 5" descr="thomasjeffer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235" y="2992027"/>
            <a:ext cx="2097031" cy="2737790"/>
          </a:xfrm>
          <a:prstGeom prst="rect">
            <a:avLst/>
          </a:prstGeom>
        </p:spPr>
      </p:pic>
    </p:spTree>
    <p:extLst>
      <p:ext uri="{BB962C8B-B14F-4D97-AF65-F5344CB8AC3E}">
        <p14:creationId xmlns:p14="http://schemas.microsoft.com/office/powerpoint/2010/main" val="160985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on the declaration:</a:t>
            </a:r>
          </a:p>
        </p:txBody>
      </p:sp>
      <p:pic>
        <p:nvPicPr>
          <p:cNvPr id="5" name="Picture Placeholder 4" descr="Franklin-Adams-Jefferson-drafting-the-Declaration-of-Independence.jpg"/>
          <p:cNvPicPr>
            <a:picLocks noGrp="1" noChangeAspect="1"/>
          </p:cNvPicPr>
          <p:nvPr>
            <p:ph type="pic" idx="1"/>
          </p:nvPr>
        </p:nvPicPr>
        <p:blipFill>
          <a:blip r:embed="rId2">
            <a:extLst>
              <a:ext uri="{28A0092B-C50C-407E-A947-70E740481C1C}">
                <a14:useLocalDpi xmlns:a14="http://schemas.microsoft.com/office/drawing/2010/main" val="0"/>
              </a:ext>
            </a:extLst>
          </a:blip>
          <a:srcRect t="9691" b="9691"/>
          <a:stretch>
            <a:fillRect/>
          </a:stretch>
        </p:blipFill>
        <p:spPr/>
      </p:pic>
      <p:sp>
        <p:nvSpPr>
          <p:cNvPr id="4" name="Text Placeholder 3"/>
          <p:cNvSpPr>
            <a:spLocks noGrp="1"/>
          </p:cNvSpPr>
          <p:nvPr>
            <p:ph type="body" sz="half" idx="2"/>
          </p:nvPr>
        </p:nvSpPr>
        <p:spPr/>
        <p:txBody>
          <a:bodyPr/>
          <a:lstStyle/>
          <a:p>
            <a:r>
              <a:rPr lang="en-US" dirty="0" err="1"/>
              <a:t>Frnaklin</a:t>
            </a:r>
            <a:r>
              <a:rPr lang="en-US" dirty="0"/>
              <a:t>, Addams, and Jefferson editing the document</a:t>
            </a:r>
          </a:p>
        </p:txBody>
      </p:sp>
    </p:spTree>
    <p:extLst>
      <p:ext uri="{BB962C8B-B14F-4D97-AF65-F5344CB8AC3E}">
        <p14:creationId xmlns:p14="http://schemas.microsoft.com/office/powerpoint/2010/main" val="88585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r>
              <a:rPr lang="en-US" dirty="0"/>
              <a:t>“When in the course of human events, it becomes necessary for one people to dissolve the political bands which have connected them with another, and to assume among the powers o the Earth, the separate and equal station to which the Laws of Nature and of Nature’s God entitle them, a decent respect to the opinions of mankind requires that they should declare the causes which impel them to the separation”</a:t>
            </a:r>
          </a:p>
        </p:txBody>
      </p:sp>
      <p:sp>
        <p:nvSpPr>
          <p:cNvPr id="3" name="Content Placeholder 2"/>
          <p:cNvSpPr>
            <a:spLocks noGrp="1"/>
          </p:cNvSpPr>
          <p:nvPr>
            <p:ph sz="quarter" idx="14"/>
          </p:nvPr>
        </p:nvSpPr>
        <p:spPr/>
        <p:txBody>
          <a:bodyPr/>
          <a:lstStyle/>
          <a:p>
            <a:r>
              <a:rPr lang="en-US" dirty="0"/>
              <a:t>Whenever a group of people needs to split from their government…and assert their God given independence and equality…It’s always important to spell out the reasons why.</a:t>
            </a:r>
          </a:p>
        </p:txBody>
      </p:sp>
      <p:sp>
        <p:nvSpPr>
          <p:cNvPr id="4" name="Title 3"/>
          <p:cNvSpPr>
            <a:spLocks noGrp="1"/>
          </p:cNvSpPr>
          <p:nvPr>
            <p:ph type="title"/>
          </p:nvPr>
        </p:nvSpPr>
        <p:spPr/>
        <p:txBody>
          <a:bodyPr>
            <a:normAutofit fontScale="90000"/>
          </a:bodyPr>
          <a:lstStyle/>
          <a:p>
            <a:r>
              <a:rPr lang="en-US" dirty="0"/>
              <a:t>Document’s purpose (Preamble)</a:t>
            </a:r>
          </a:p>
        </p:txBody>
      </p:sp>
      <p:sp>
        <p:nvSpPr>
          <p:cNvPr id="5" name="Text Placeholder 4"/>
          <p:cNvSpPr>
            <a:spLocks noGrp="1"/>
          </p:cNvSpPr>
          <p:nvPr>
            <p:ph type="body" idx="1"/>
          </p:nvPr>
        </p:nvSpPr>
        <p:spPr/>
        <p:txBody>
          <a:bodyPr>
            <a:normAutofit fontScale="92500" lnSpcReduction="20000"/>
          </a:bodyPr>
          <a:lstStyle/>
          <a:p>
            <a:r>
              <a:rPr lang="en-US" dirty="0"/>
              <a:t>Text:</a:t>
            </a:r>
          </a:p>
        </p:txBody>
      </p:sp>
      <p:sp>
        <p:nvSpPr>
          <p:cNvPr id="6" name="Text Placeholder 5"/>
          <p:cNvSpPr>
            <a:spLocks noGrp="1"/>
          </p:cNvSpPr>
          <p:nvPr>
            <p:ph type="body" sz="quarter" idx="3"/>
          </p:nvPr>
        </p:nvSpPr>
        <p:spPr/>
        <p:txBody>
          <a:bodyPr>
            <a:normAutofit fontScale="92500" lnSpcReduction="20000"/>
          </a:bodyPr>
          <a:lstStyle/>
          <a:p>
            <a:r>
              <a:rPr lang="en-US" dirty="0"/>
              <a:t>Our “English”</a:t>
            </a:r>
          </a:p>
        </p:txBody>
      </p:sp>
    </p:spTree>
    <p:extLst>
      <p:ext uri="{BB962C8B-B14F-4D97-AF65-F5344CB8AC3E}">
        <p14:creationId xmlns:p14="http://schemas.microsoft.com/office/powerpoint/2010/main" val="3942329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r>
              <a:rPr lang="en-US" dirty="0"/>
              <a:t>“We hold these truths to be self-evident, that all men are created equal, that they are endowed by their Creator with certain unalienable Rights, that among these are Life, Liberty, and the pursuit of Happiness.  That to secure these rights, Governments are instituted among Men, deriving their just powers from the consent of the governed.”</a:t>
            </a:r>
          </a:p>
        </p:txBody>
      </p:sp>
      <p:sp>
        <p:nvSpPr>
          <p:cNvPr id="7" name="Content Placeholder 6"/>
          <p:cNvSpPr>
            <a:spLocks noGrp="1"/>
          </p:cNvSpPr>
          <p:nvPr>
            <p:ph sz="quarter" idx="14"/>
          </p:nvPr>
        </p:nvSpPr>
        <p:spPr>
          <a:xfrm>
            <a:off x="4648200" y="2819400"/>
            <a:ext cx="3530600" cy="2743200"/>
          </a:xfrm>
        </p:spPr>
        <p:txBody>
          <a:bodyPr>
            <a:noAutofit/>
          </a:bodyPr>
          <a:lstStyle/>
          <a:p>
            <a:r>
              <a:rPr lang="en-US" sz="1200" dirty="0"/>
              <a:t>We think it’s pretty obvious...</a:t>
            </a:r>
            <a:r>
              <a:rPr lang="en-US" sz="1200" i="1" dirty="0"/>
              <a:t> </a:t>
            </a:r>
            <a:r>
              <a:rPr lang="en-US" sz="1200" dirty="0"/>
              <a:t>that God created every person equal, and he gave each person specific rights upon their birth which should never be trampled upon…these include the right of the people to live life in freedom (without undue harm), and pursue their dreams and goals. The very reason we </a:t>
            </a:r>
            <a:r>
              <a:rPr lang="en-US" sz="1200" i="1" dirty="0"/>
              <a:t>have</a:t>
            </a:r>
            <a:r>
              <a:rPr lang="en-US" sz="1200" dirty="0"/>
              <a:t> man-made governments is to </a:t>
            </a:r>
            <a:r>
              <a:rPr lang="en-US" sz="1200" i="1" dirty="0"/>
              <a:t>protect</a:t>
            </a:r>
            <a:r>
              <a:rPr lang="en-US" sz="1200" dirty="0"/>
              <a:t> these rights, </a:t>
            </a:r>
            <a:r>
              <a:rPr lang="en-US" sz="1200" i="1" dirty="0"/>
              <a:t>not</a:t>
            </a:r>
            <a:r>
              <a:rPr lang="en-US" sz="1200" dirty="0"/>
              <a:t> to interfere with them. Furthermore, whatever power and authority governments have are given by the people’s permission and limited to their protection.</a:t>
            </a:r>
          </a:p>
        </p:txBody>
      </p:sp>
      <p:sp>
        <p:nvSpPr>
          <p:cNvPr id="3" name="Title 2"/>
          <p:cNvSpPr>
            <a:spLocks noGrp="1"/>
          </p:cNvSpPr>
          <p:nvPr>
            <p:ph type="title"/>
          </p:nvPr>
        </p:nvSpPr>
        <p:spPr/>
        <p:txBody>
          <a:bodyPr>
            <a:noAutofit/>
          </a:bodyPr>
          <a:lstStyle/>
          <a:p>
            <a:r>
              <a:rPr lang="en-US" sz="2400" dirty="0"/>
              <a:t>What the colonists felt their “natural rights” were:</a:t>
            </a:r>
          </a:p>
        </p:txBody>
      </p:sp>
      <p:sp>
        <p:nvSpPr>
          <p:cNvPr id="5" name="Text Placeholder 4"/>
          <p:cNvSpPr>
            <a:spLocks noGrp="1"/>
          </p:cNvSpPr>
          <p:nvPr>
            <p:ph type="body" idx="1"/>
          </p:nvPr>
        </p:nvSpPr>
        <p:spPr/>
        <p:txBody>
          <a:bodyPr>
            <a:normAutofit fontScale="92500" lnSpcReduction="20000"/>
          </a:bodyPr>
          <a:lstStyle/>
          <a:p>
            <a:r>
              <a:rPr lang="en-US" dirty="0"/>
              <a:t>Text:</a:t>
            </a:r>
          </a:p>
        </p:txBody>
      </p:sp>
      <p:sp>
        <p:nvSpPr>
          <p:cNvPr id="6" name="Text Placeholder 5"/>
          <p:cNvSpPr>
            <a:spLocks noGrp="1"/>
          </p:cNvSpPr>
          <p:nvPr>
            <p:ph type="body" sz="quarter" idx="3"/>
          </p:nvPr>
        </p:nvSpPr>
        <p:spPr/>
        <p:txBody>
          <a:bodyPr>
            <a:normAutofit fontScale="92500" lnSpcReduction="20000"/>
          </a:bodyPr>
          <a:lstStyle/>
          <a:p>
            <a:r>
              <a:rPr lang="en-US" dirty="0"/>
              <a:t>Our “English”</a:t>
            </a:r>
          </a:p>
        </p:txBody>
      </p:sp>
    </p:spTree>
    <p:extLst>
      <p:ext uri="{BB962C8B-B14F-4D97-AF65-F5344CB8AC3E}">
        <p14:creationId xmlns:p14="http://schemas.microsoft.com/office/powerpoint/2010/main" val="278698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r>
              <a:rPr lang="en-US" dirty="0"/>
              <a:t>That whenever any Form of Government becomes destruction of these ends it is the right of the people to alter or to abolish it, and to institute new government, laying its foundation on such principles and organizing its power in such form as to them shall seem most likely to effect their safety and happiness.”</a:t>
            </a:r>
          </a:p>
        </p:txBody>
      </p:sp>
      <p:sp>
        <p:nvSpPr>
          <p:cNvPr id="3" name="Content Placeholder 2"/>
          <p:cNvSpPr>
            <a:spLocks noGrp="1"/>
          </p:cNvSpPr>
          <p:nvPr>
            <p:ph sz="quarter" idx="14"/>
          </p:nvPr>
        </p:nvSpPr>
        <p:spPr/>
        <p:txBody>
          <a:bodyPr>
            <a:normAutofit fontScale="70000" lnSpcReduction="20000"/>
          </a:bodyPr>
          <a:lstStyle/>
          <a:p>
            <a:r>
              <a:rPr lang="en-US" dirty="0"/>
              <a:t>When any government starts to undermine the very purpose of protecting the life, freedoms, and happiness of the people, then they have the right change the government or, yes, even to pull the plug on the government if things get too bad. he people have the right to set up a newer, better government based and organized on tried and true rules that protect, rather than threaten, their safety and happiness.</a:t>
            </a:r>
          </a:p>
          <a:p>
            <a:endParaRPr lang="en-US" dirty="0"/>
          </a:p>
          <a:p>
            <a:endParaRPr lang="en-US" dirty="0"/>
          </a:p>
        </p:txBody>
      </p:sp>
      <p:sp>
        <p:nvSpPr>
          <p:cNvPr id="4" name="Title 3"/>
          <p:cNvSpPr>
            <a:spLocks noGrp="1"/>
          </p:cNvSpPr>
          <p:nvPr>
            <p:ph type="title"/>
          </p:nvPr>
        </p:nvSpPr>
        <p:spPr/>
        <p:txBody>
          <a:bodyPr>
            <a:noAutofit/>
          </a:bodyPr>
          <a:lstStyle/>
          <a:p>
            <a:r>
              <a:rPr lang="en-US" sz="2800" dirty="0"/>
              <a:t>Justification for separating from </a:t>
            </a:r>
            <a:r>
              <a:rPr lang="en-US" sz="2800" dirty="0" err="1"/>
              <a:t>britain</a:t>
            </a:r>
            <a:r>
              <a:rPr lang="en-US" sz="2800" dirty="0"/>
              <a:t>:</a:t>
            </a:r>
          </a:p>
        </p:txBody>
      </p:sp>
      <p:sp>
        <p:nvSpPr>
          <p:cNvPr id="5" name="Text Placeholder 4"/>
          <p:cNvSpPr>
            <a:spLocks noGrp="1"/>
          </p:cNvSpPr>
          <p:nvPr>
            <p:ph type="body" idx="1"/>
          </p:nvPr>
        </p:nvSpPr>
        <p:spPr/>
        <p:txBody>
          <a:bodyPr>
            <a:normAutofit fontScale="92500" lnSpcReduction="20000"/>
          </a:bodyPr>
          <a:lstStyle/>
          <a:p>
            <a:r>
              <a:rPr lang="en-US" dirty="0"/>
              <a:t>Text		</a:t>
            </a:r>
          </a:p>
        </p:txBody>
      </p:sp>
      <p:sp>
        <p:nvSpPr>
          <p:cNvPr id="6" name="Text Placeholder 5"/>
          <p:cNvSpPr>
            <a:spLocks noGrp="1"/>
          </p:cNvSpPr>
          <p:nvPr>
            <p:ph type="body" sz="quarter" idx="3"/>
          </p:nvPr>
        </p:nvSpPr>
        <p:spPr/>
        <p:txBody>
          <a:bodyPr>
            <a:normAutofit fontScale="92500" lnSpcReduction="20000"/>
          </a:bodyPr>
          <a:lstStyle/>
          <a:p>
            <a:r>
              <a:rPr lang="en-US" dirty="0"/>
              <a:t>Our “English”</a:t>
            </a:r>
          </a:p>
        </p:txBody>
      </p:sp>
    </p:spTree>
    <p:extLst>
      <p:ext uri="{BB962C8B-B14F-4D97-AF65-F5344CB8AC3E}">
        <p14:creationId xmlns:p14="http://schemas.microsoft.com/office/powerpoint/2010/main" val="14032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r>
              <a:rPr lang="en-US" dirty="0"/>
              <a:t>“Prudence, indeed, will dictate that Governments long established should not be changed for light and transient causes; and accordingly all experience hath shown that mankind are more disposed to suffer, while evils are sufferable, than to right themselves by abolishing the forms to which they are accustomed.”</a:t>
            </a:r>
          </a:p>
        </p:txBody>
      </p:sp>
      <p:sp>
        <p:nvSpPr>
          <p:cNvPr id="3" name="Content Placeholder 2"/>
          <p:cNvSpPr>
            <a:spLocks noGrp="1"/>
          </p:cNvSpPr>
          <p:nvPr>
            <p:ph sz="quarter" idx="14"/>
          </p:nvPr>
        </p:nvSpPr>
        <p:spPr/>
        <p:txBody>
          <a:bodyPr>
            <a:normAutofit fontScale="70000" lnSpcReduction="20000"/>
          </a:bodyPr>
          <a:lstStyle/>
          <a:p>
            <a:r>
              <a:rPr lang="en-US" dirty="0"/>
              <a:t>Now, it’s not wise to change a long standing government for some trivial or fleeting reason or for the latest political fad; And, in fact, history shows that people are more likely to put up with unbearable evil (They even get used to it!), than they are to correct the problem. You know the saying: Put a frog in hot water and he’ll jump out. But put him in cool water and gradually turn up the heat, and he’ll fry to death.</a:t>
            </a:r>
          </a:p>
        </p:txBody>
      </p:sp>
      <p:sp>
        <p:nvSpPr>
          <p:cNvPr id="4" name="Title 3"/>
          <p:cNvSpPr>
            <a:spLocks noGrp="1"/>
          </p:cNvSpPr>
          <p:nvPr>
            <p:ph type="title"/>
          </p:nvPr>
        </p:nvSpPr>
        <p:spPr/>
        <p:txBody>
          <a:bodyPr>
            <a:noAutofit/>
          </a:bodyPr>
          <a:lstStyle/>
          <a:p>
            <a:r>
              <a:rPr lang="en-US" sz="2800" dirty="0"/>
              <a:t>This is an important cause they are fighting for:</a:t>
            </a:r>
          </a:p>
        </p:txBody>
      </p:sp>
      <p:sp>
        <p:nvSpPr>
          <p:cNvPr id="5" name="Text Placeholder 4"/>
          <p:cNvSpPr>
            <a:spLocks noGrp="1"/>
          </p:cNvSpPr>
          <p:nvPr>
            <p:ph type="body" idx="1"/>
          </p:nvPr>
        </p:nvSpPr>
        <p:spPr/>
        <p:txBody>
          <a:bodyPr>
            <a:normAutofit fontScale="92500" lnSpcReduction="20000"/>
          </a:bodyPr>
          <a:lstStyle/>
          <a:p>
            <a:r>
              <a:rPr lang="en-US" dirty="0"/>
              <a:t>Text</a:t>
            </a:r>
          </a:p>
        </p:txBody>
      </p:sp>
      <p:sp>
        <p:nvSpPr>
          <p:cNvPr id="6" name="Text Placeholder 5"/>
          <p:cNvSpPr>
            <a:spLocks noGrp="1"/>
          </p:cNvSpPr>
          <p:nvPr>
            <p:ph type="body" sz="quarter" idx="3"/>
          </p:nvPr>
        </p:nvSpPr>
        <p:spPr/>
        <p:txBody>
          <a:bodyPr>
            <a:normAutofit fontScale="92500" lnSpcReduction="20000"/>
          </a:bodyPr>
          <a:lstStyle/>
          <a:p>
            <a:r>
              <a:rPr lang="en-US" dirty="0"/>
              <a:t>Our “English”</a:t>
            </a:r>
          </a:p>
        </p:txBody>
      </p:sp>
    </p:spTree>
    <p:extLst>
      <p:ext uri="{BB962C8B-B14F-4D97-AF65-F5344CB8AC3E}">
        <p14:creationId xmlns:p14="http://schemas.microsoft.com/office/powerpoint/2010/main" val="1721818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70</TotalTime>
  <Words>882</Words>
  <Application>Microsoft Macintosh PowerPoint</Application>
  <PresentationFormat>On-screen Show (4:3)</PresentationFormat>
  <Paragraphs>45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Wingdings</vt:lpstr>
      <vt:lpstr>Couture</vt:lpstr>
      <vt:lpstr>The Declaration of Independence:</vt:lpstr>
      <vt:lpstr>PowerPoint Presentation</vt:lpstr>
      <vt:lpstr>Signed,  July 4, 1776</vt:lpstr>
      <vt:lpstr>Locke vs. jefferson</vt:lpstr>
      <vt:lpstr>Working on the declaration:</vt:lpstr>
      <vt:lpstr>Document’s purpose (Preamble)</vt:lpstr>
      <vt:lpstr>What the colonists felt their “natural rights” were:</vt:lpstr>
      <vt:lpstr>Justification for separating from britain:</vt:lpstr>
      <vt:lpstr>This is an important cause they are fighting for:</vt:lpstr>
      <vt:lpstr>How these people and this government are different:</vt:lpstr>
      <vt:lpstr>“the declaration of independence”  by john trumbull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Declaration of Independence:</dc:title>
  <dc:creator>Jessica Kissen</dc:creator>
  <cp:lastModifiedBy>Kissen, Jessica</cp:lastModifiedBy>
  <cp:revision>6</cp:revision>
  <dcterms:created xsi:type="dcterms:W3CDTF">2011-05-23T20:53:24Z</dcterms:created>
  <dcterms:modified xsi:type="dcterms:W3CDTF">2023-08-22T18:40:56Z</dcterms:modified>
</cp:coreProperties>
</file>